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951326-CE5A-4C70-8A14-1B72B9ECFDEC}" type="datetimeFigureOut">
              <a:rPr lang="ru-RU" smtClean="0"/>
              <a:pPr/>
              <a:t>13.03.2013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EF4A14-C16E-4F55-BD4C-6AFC1A1756C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29504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F4A14-C16E-4F55-BD4C-6AFC1A1756CE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20017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26A16-A3A2-48AA-9DE7-F85A69013F6B}" type="datetimeFigureOut">
              <a:rPr lang="ru-RU" smtClean="0"/>
              <a:pPr/>
              <a:t>13.03.2013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DD21-FAD1-416D-AB18-2FCEEFEDEA4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84655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26A16-A3A2-48AA-9DE7-F85A69013F6B}" type="datetimeFigureOut">
              <a:rPr lang="ru-RU" smtClean="0"/>
              <a:pPr/>
              <a:t>13.03.2013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DD21-FAD1-416D-AB18-2FCEEFEDEA4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93114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26A16-A3A2-48AA-9DE7-F85A69013F6B}" type="datetimeFigureOut">
              <a:rPr lang="ru-RU" smtClean="0"/>
              <a:pPr/>
              <a:t>13.03.2013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DD21-FAD1-416D-AB18-2FCEEFEDEA4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03888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26A16-A3A2-48AA-9DE7-F85A69013F6B}" type="datetimeFigureOut">
              <a:rPr lang="ru-RU" smtClean="0"/>
              <a:pPr/>
              <a:t>13.03.2013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DD21-FAD1-416D-AB18-2FCEEFEDEA4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8980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26A16-A3A2-48AA-9DE7-F85A69013F6B}" type="datetimeFigureOut">
              <a:rPr lang="ru-RU" smtClean="0"/>
              <a:pPr/>
              <a:t>13.03.2013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DD21-FAD1-416D-AB18-2FCEEFEDEA4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51584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26A16-A3A2-48AA-9DE7-F85A69013F6B}" type="datetimeFigureOut">
              <a:rPr lang="ru-RU" smtClean="0"/>
              <a:pPr/>
              <a:t>13.03.2013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DD21-FAD1-416D-AB18-2FCEEFEDEA4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36213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26A16-A3A2-48AA-9DE7-F85A69013F6B}" type="datetimeFigureOut">
              <a:rPr lang="ru-RU" smtClean="0"/>
              <a:pPr/>
              <a:t>13.03.2013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DD21-FAD1-416D-AB18-2FCEEFEDEA4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86715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26A16-A3A2-48AA-9DE7-F85A69013F6B}" type="datetimeFigureOut">
              <a:rPr lang="ru-RU" smtClean="0"/>
              <a:pPr/>
              <a:t>13.03.2013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DD21-FAD1-416D-AB18-2FCEEFEDEA4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83281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26A16-A3A2-48AA-9DE7-F85A69013F6B}" type="datetimeFigureOut">
              <a:rPr lang="ru-RU" smtClean="0"/>
              <a:pPr/>
              <a:t>13.03.2013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DD21-FAD1-416D-AB18-2FCEEFEDEA4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31666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26A16-A3A2-48AA-9DE7-F85A69013F6B}" type="datetimeFigureOut">
              <a:rPr lang="ru-RU" smtClean="0"/>
              <a:pPr/>
              <a:t>13.03.2013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DD21-FAD1-416D-AB18-2FCEEFEDEA4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4678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26A16-A3A2-48AA-9DE7-F85A69013F6B}" type="datetimeFigureOut">
              <a:rPr lang="ru-RU" smtClean="0"/>
              <a:pPr/>
              <a:t>13.03.2013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ADD21-FAD1-416D-AB18-2FCEEFEDEA4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54948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5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26A16-A3A2-48AA-9DE7-F85A69013F6B}" type="datetimeFigureOut">
              <a:rPr lang="ru-RU" smtClean="0"/>
              <a:pPr/>
              <a:t>13.03.2013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ADD21-FAD1-416D-AB18-2FCEEFEDEA4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93824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2130425"/>
            <a:ext cx="7342584" cy="3242791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kern="1400" spc="25" dirty="0" smtClean="0">
                <a:solidFill>
                  <a:srgbClr val="17365D"/>
                </a:solidFill>
                <a:effectLst/>
                <a:latin typeface="Cambria"/>
                <a:ea typeface="Times New Roman"/>
                <a:cs typeface="Times New Roman"/>
              </a:rPr>
              <a:t/>
            </a:r>
            <a:br>
              <a:rPr lang="ru-RU" kern="1400" spc="25" dirty="0" smtClean="0">
                <a:solidFill>
                  <a:srgbClr val="17365D"/>
                </a:solidFill>
                <a:effectLst/>
                <a:latin typeface="Cambria"/>
                <a:ea typeface="Times New Roman"/>
                <a:cs typeface="Times New Roman"/>
              </a:rPr>
            </a:br>
            <a:r>
              <a:rPr lang="ru-RU" kern="1400" spc="25" dirty="0">
                <a:solidFill>
                  <a:srgbClr val="17365D"/>
                </a:solidFill>
                <a:latin typeface="Cambria"/>
                <a:ea typeface="Times New Roman"/>
                <a:cs typeface="Times New Roman"/>
              </a:rPr>
              <a:t/>
            </a:r>
            <a:br>
              <a:rPr lang="ru-RU" kern="1400" spc="25" dirty="0">
                <a:solidFill>
                  <a:srgbClr val="17365D"/>
                </a:solidFill>
                <a:latin typeface="Cambria"/>
                <a:ea typeface="Times New Roman"/>
                <a:cs typeface="Times New Roman"/>
              </a:rPr>
            </a:br>
            <a:r>
              <a:rPr lang="ru-RU" kern="1400" spc="25" dirty="0" smtClean="0">
                <a:solidFill>
                  <a:srgbClr val="17365D"/>
                </a:solidFill>
                <a:latin typeface="Cambria"/>
                <a:ea typeface="Times New Roman"/>
                <a:cs typeface="Times New Roman"/>
              </a:rPr>
              <a:t/>
            </a:r>
            <a:br>
              <a:rPr lang="ru-RU" kern="1400" spc="25" dirty="0" smtClean="0">
                <a:solidFill>
                  <a:srgbClr val="17365D"/>
                </a:solidFill>
                <a:latin typeface="Cambria"/>
                <a:ea typeface="Times New Roman"/>
                <a:cs typeface="Times New Roman"/>
              </a:rPr>
            </a:br>
            <a:r>
              <a:rPr lang="ru-RU" kern="1400" spc="25" dirty="0" smtClean="0">
                <a:solidFill>
                  <a:srgbClr val="17365D"/>
                </a:solidFill>
                <a:effectLst/>
                <a:latin typeface="Cambria"/>
                <a:ea typeface="Times New Roman"/>
                <a:cs typeface="Times New Roman"/>
              </a:rPr>
              <a:t>Игры </a:t>
            </a:r>
            <a:r>
              <a:rPr lang="ru-RU" kern="1400" spc="25" dirty="0" smtClean="0">
                <a:solidFill>
                  <a:srgbClr val="17365D"/>
                </a:solidFill>
                <a:effectLst/>
                <a:latin typeface="Cambria"/>
                <a:ea typeface="Times New Roman"/>
                <a:cs typeface="Times New Roman"/>
              </a:rPr>
              <a:t>на Масленицу </a:t>
            </a:r>
            <a:r>
              <a:rPr lang="ru-RU" kern="1400" spc="25" dirty="0" smtClean="0">
                <a:solidFill>
                  <a:srgbClr val="17365D"/>
                </a:solidFill>
                <a:effectLst/>
                <a:latin typeface="Cambria"/>
                <a:ea typeface="Times New Roman"/>
                <a:cs typeface="Times New Roman"/>
              </a:rPr>
              <a:t>для детей раннего возраста.</a:t>
            </a:r>
            <a:br>
              <a:rPr lang="ru-RU" kern="1400" spc="25" dirty="0" smtClean="0">
                <a:solidFill>
                  <a:srgbClr val="17365D"/>
                </a:solidFill>
                <a:effectLst/>
                <a:latin typeface="Cambria"/>
                <a:ea typeface="Times New Roman"/>
                <a:cs typeface="Times New Roman"/>
              </a:rPr>
            </a:br>
            <a:r>
              <a:rPr lang="ru-RU" kern="1400" spc="25" dirty="0" smtClean="0">
                <a:solidFill>
                  <a:srgbClr val="17365D"/>
                </a:solidFill>
                <a:effectLst/>
                <a:latin typeface="Cambria"/>
                <a:ea typeface="Times New Roman"/>
                <a:cs typeface="Times New Roman"/>
              </a:rPr>
              <a:t> </a:t>
            </a:r>
            <a:r>
              <a:rPr lang="ru-RU" sz="3600" b="1" i="1" kern="1400" spc="25" dirty="0" smtClean="0">
                <a:solidFill>
                  <a:srgbClr val="17365D"/>
                </a:solidFill>
                <a:effectLst/>
                <a:latin typeface="Cambria"/>
                <a:ea typeface="Times New Roman"/>
                <a:cs typeface="Times New Roman"/>
              </a:rPr>
              <a:t>Совместный проект:</a:t>
            </a:r>
            <a:br>
              <a:rPr lang="ru-RU" sz="3600" b="1" i="1" kern="1400" spc="25" dirty="0" smtClean="0">
                <a:solidFill>
                  <a:srgbClr val="17365D"/>
                </a:solidFill>
                <a:effectLst/>
                <a:latin typeface="Cambria"/>
                <a:ea typeface="Times New Roman"/>
                <a:cs typeface="Times New Roman"/>
              </a:rPr>
            </a:br>
            <a:r>
              <a:rPr lang="ru-RU" sz="3100" kern="1400" spc="25" dirty="0" smtClean="0">
                <a:solidFill>
                  <a:srgbClr val="17365D"/>
                </a:solidFill>
                <a:effectLst/>
                <a:latin typeface="Cambria"/>
                <a:ea typeface="Times New Roman"/>
                <a:cs typeface="Times New Roman"/>
              </a:rPr>
              <a:t> </a:t>
            </a:r>
            <a:br>
              <a:rPr lang="ru-RU" sz="3100" kern="1400" spc="25" dirty="0" smtClean="0">
                <a:solidFill>
                  <a:srgbClr val="17365D"/>
                </a:solidFill>
                <a:effectLst/>
                <a:latin typeface="Cambria"/>
                <a:ea typeface="Times New Roman"/>
                <a:cs typeface="Times New Roman"/>
              </a:rPr>
            </a:br>
            <a:r>
              <a:rPr lang="ru-RU" sz="4000" b="1" i="1" kern="1400" spc="25" dirty="0" smtClean="0">
                <a:solidFill>
                  <a:srgbClr val="17365D"/>
                </a:solidFill>
                <a:effectLst/>
                <a:latin typeface="Cambria"/>
                <a:ea typeface="Times New Roman"/>
                <a:cs typeface="Times New Roman"/>
              </a:rPr>
              <a:t>Зикеевой Елены </a:t>
            </a:r>
            <a:r>
              <a:rPr lang="ru-RU" sz="4000" b="1" i="1" kern="1400" spc="25" dirty="0" smtClean="0">
                <a:solidFill>
                  <a:srgbClr val="17365D"/>
                </a:solidFill>
                <a:effectLst/>
                <a:latin typeface="Cambria"/>
                <a:ea typeface="Times New Roman"/>
                <a:cs typeface="Times New Roman"/>
              </a:rPr>
              <a:t>Владимировны, </a:t>
            </a:r>
            <a:r>
              <a:rPr lang="ru-RU" sz="4000" i="1" kern="1400" spc="25" dirty="0" smtClean="0">
                <a:solidFill>
                  <a:srgbClr val="17365D"/>
                </a:solidFill>
                <a:effectLst/>
                <a:latin typeface="Cambria"/>
                <a:ea typeface="Times New Roman"/>
                <a:cs typeface="Times New Roman"/>
              </a:rPr>
              <a:t>педагога-психолога   МАОУ ДОД  ДДТ «Созвездие»</a:t>
            </a:r>
            <a:br>
              <a:rPr lang="ru-RU" sz="4000" i="1" kern="1400" spc="25" dirty="0" smtClean="0">
                <a:solidFill>
                  <a:srgbClr val="17365D"/>
                </a:solidFill>
                <a:effectLst/>
                <a:latin typeface="Cambria"/>
                <a:ea typeface="Times New Roman"/>
                <a:cs typeface="Times New Roman"/>
              </a:rPr>
            </a:br>
            <a:r>
              <a:rPr lang="ru-RU" sz="4000" i="1" kern="1400" spc="25" dirty="0" smtClean="0">
                <a:solidFill>
                  <a:srgbClr val="17365D"/>
                </a:solidFill>
                <a:effectLst/>
                <a:latin typeface="Cambria"/>
                <a:ea typeface="Times New Roman"/>
                <a:cs typeface="Times New Roman"/>
              </a:rPr>
              <a:t>г.о. Химки</a:t>
            </a:r>
            <a:r>
              <a:rPr lang="ru-RU" sz="4000" i="1" kern="1400" spc="25" dirty="0">
                <a:solidFill>
                  <a:srgbClr val="17365D"/>
                </a:solidFill>
                <a:latin typeface="Cambria"/>
                <a:ea typeface="Times New Roman"/>
                <a:cs typeface="Times New Roman"/>
              </a:rPr>
              <a:t>,</a:t>
            </a:r>
            <a:r>
              <a:rPr lang="ru-RU" sz="4000" i="1" kern="1400" spc="25" dirty="0" smtClean="0">
                <a:solidFill>
                  <a:srgbClr val="17365D"/>
                </a:solidFill>
                <a:effectLst/>
                <a:latin typeface="Cambria"/>
                <a:ea typeface="Calibri"/>
                <a:cs typeface="Times New Roman"/>
              </a:rPr>
              <a:t/>
            </a:r>
            <a:br>
              <a:rPr lang="ru-RU" sz="4000" i="1" kern="1400" spc="25" dirty="0" smtClean="0">
                <a:solidFill>
                  <a:srgbClr val="17365D"/>
                </a:solidFill>
                <a:effectLst/>
                <a:latin typeface="Cambria"/>
                <a:ea typeface="Calibri"/>
                <a:cs typeface="Times New Roman"/>
              </a:rPr>
            </a:br>
            <a:r>
              <a:rPr lang="ru-RU" sz="4000" b="1" i="1" kern="1400" spc="25" dirty="0" smtClean="0">
                <a:solidFill>
                  <a:srgbClr val="17365D"/>
                </a:solidFill>
                <a:effectLst/>
                <a:latin typeface="Cambria"/>
                <a:ea typeface="Calibri"/>
                <a:cs typeface="Times New Roman"/>
              </a:rPr>
              <a:t>Матвеенко </a:t>
            </a:r>
            <a:r>
              <a:rPr lang="ru-RU" sz="4000" b="1" i="1" kern="1400" spc="25" smtClean="0">
                <a:solidFill>
                  <a:srgbClr val="17365D"/>
                </a:solidFill>
                <a:effectLst/>
                <a:latin typeface="Cambria"/>
                <a:ea typeface="Calibri"/>
                <a:cs typeface="Times New Roman"/>
              </a:rPr>
              <a:t>Натальи </a:t>
            </a:r>
            <a:r>
              <a:rPr lang="ru-RU" sz="4000" b="1" i="1" kern="1400" spc="25" smtClean="0">
                <a:solidFill>
                  <a:srgbClr val="17365D"/>
                </a:solidFill>
                <a:effectLst/>
                <a:latin typeface="Cambria"/>
                <a:ea typeface="Calibri"/>
                <a:cs typeface="Times New Roman"/>
              </a:rPr>
              <a:t>Юрьевны, </a:t>
            </a:r>
            <a:r>
              <a:rPr lang="ru-RU" sz="4000" i="1" kern="1400" spc="25" dirty="0" smtClean="0">
                <a:solidFill>
                  <a:srgbClr val="17365D"/>
                </a:solidFill>
                <a:effectLst/>
                <a:latin typeface="Cambria"/>
                <a:ea typeface="Calibri"/>
                <a:cs typeface="Times New Roman"/>
              </a:rPr>
              <a:t>музыкального руководителя </a:t>
            </a:r>
            <a:br>
              <a:rPr lang="ru-RU" sz="4000" i="1" kern="1400" spc="25" dirty="0" smtClean="0">
                <a:solidFill>
                  <a:srgbClr val="17365D"/>
                </a:solidFill>
                <a:effectLst/>
                <a:latin typeface="Cambria"/>
                <a:ea typeface="Calibri"/>
                <a:cs typeface="Times New Roman"/>
              </a:rPr>
            </a:br>
            <a:r>
              <a:rPr lang="ru-RU" sz="4000" i="1" kern="1400" spc="25" dirty="0" smtClean="0">
                <a:solidFill>
                  <a:srgbClr val="17365D"/>
                </a:solidFill>
                <a:effectLst/>
                <a:latin typeface="Cambria"/>
                <a:ea typeface="Calibri"/>
                <a:cs typeface="Times New Roman"/>
              </a:rPr>
              <a:t>ГБОУ ЦРР д/с 1678.</a:t>
            </a:r>
            <a:r>
              <a:rPr lang="ru-RU" sz="3600" i="1" kern="1400" spc="25" dirty="0" smtClean="0">
                <a:solidFill>
                  <a:srgbClr val="17365D"/>
                </a:solidFill>
                <a:effectLst/>
                <a:latin typeface="Cambria"/>
                <a:ea typeface="Calibri"/>
                <a:cs typeface="Times New Roman"/>
              </a:rPr>
              <a:t/>
            </a:r>
            <a:br>
              <a:rPr lang="ru-RU" sz="3600" i="1" kern="1400" spc="25" dirty="0" smtClean="0">
                <a:solidFill>
                  <a:srgbClr val="17365D"/>
                </a:solidFill>
                <a:effectLst/>
                <a:latin typeface="Cambria"/>
                <a:ea typeface="Calibri"/>
                <a:cs typeface="Times New Roman"/>
              </a:rPr>
            </a:br>
            <a:r>
              <a:rPr lang="ru-RU" sz="3600" i="1" kern="1400" spc="25" dirty="0" smtClean="0">
                <a:solidFill>
                  <a:srgbClr val="17365D"/>
                </a:solidFill>
                <a:latin typeface="Cambria"/>
                <a:ea typeface="Times New Roman"/>
                <a:cs typeface="Times New Roman"/>
              </a:rPr>
              <a:t/>
            </a:r>
            <a:br>
              <a:rPr lang="ru-RU" sz="3600" i="1" kern="1400" spc="25" dirty="0" smtClean="0">
                <a:solidFill>
                  <a:srgbClr val="17365D"/>
                </a:solidFill>
                <a:latin typeface="Cambria"/>
                <a:ea typeface="Times New Roman"/>
                <a:cs typeface="Times New Roman"/>
              </a:rPr>
            </a:br>
            <a:r>
              <a:rPr lang="ru-RU" kern="1400" spc="25" dirty="0" smtClean="0">
                <a:solidFill>
                  <a:srgbClr val="17365D"/>
                </a:solidFill>
                <a:effectLst/>
                <a:latin typeface="Cambria"/>
                <a:ea typeface="Times New Roman"/>
                <a:cs typeface="Times New Roman"/>
              </a:rPr>
              <a:t/>
            </a:r>
            <a:br>
              <a:rPr lang="ru-RU" kern="1400" spc="25" dirty="0" smtClean="0">
                <a:solidFill>
                  <a:srgbClr val="17365D"/>
                </a:solidFill>
                <a:effectLst/>
                <a:latin typeface="Cambria"/>
                <a:ea typeface="Times New Roman"/>
                <a:cs typeface="Times New Roman"/>
              </a:rPr>
            </a:br>
            <a:r>
              <a:rPr lang="ru-RU" kern="1400" spc="25" dirty="0" smtClean="0">
                <a:solidFill>
                  <a:srgbClr val="17365D"/>
                </a:solidFill>
                <a:effectLst/>
                <a:latin typeface="Cambria"/>
                <a:ea typeface="Times New Roman"/>
                <a:cs typeface="Times New Roman"/>
              </a:rPr>
              <a:t/>
            </a:r>
            <a:br>
              <a:rPr lang="ru-RU" kern="1400" spc="25" dirty="0" smtClean="0">
                <a:solidFill>
                  <a:srgbClr val="17365D"/>
                </a:solidFill>
                <a:effectLst/>
                <a:latin typeface="Cambria"/>
                <a:ea typeface="Times New Roman"/>
                <a:cs typeface="Times New Roman"/>
              </a:rPr>
            </a:br>
            <a:r>
              <a:rPr lang="ru-RU" kern="1400" spc="25" dirty="0" smtClean="0">
                <a:solidFill>
                  <a:srgbClr val="17365D"/>
                </a:solidFill>
                <a:effectLst/>
                <a:latin typeface="Cambria"/>
                <a:ea typeface="Times New Roman"/>
                <a:cs typeface="Times New Roman"/>
              </a:rPr>
              <a:t/>
            </a:r>
            <a:br>
              <a:rPr lang="ru-RU" kern="1400" spc="25" dirty="0" smtClean="0">
                <a:solidFill>
                  <a:srgbClr val="17365D"/>
                </a:solidFill>
                <a:effectLst/>
                <a:latin typeface="Cambria"/>
                <a:ea typeface="Times New Roman"/>
                <a:cs typeface="Times New Roman"/>
              </a:rPr>
            </a:br>
            <a:r>
              <a:rPr lang="ru-RU" kern="1400" spc="25" dirty="0" smtClean="0">
                <a:solidFill>
                  <a:srgbClr val="17365D"/>
                </a:solidFill>
                <a:effectLst/>
                <a:latin typeface="Cambria"/>
                <a:ea typeface="Times New Roman"/>
                <a:cs typeface="Times New Roman"/>
              </a:rPr>
              <a:t> </a:t>
            </a:r>
            <a:endParaRPr lang="ru-RU" kern="1400" spc="25" dirty="0">
              <a:solidFill>
                <a:srgbClr val="17365D"/>
              </a:solidFill>
              <a:effectLst/>
              <a:latin typeface="Cambria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70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228600" algn="l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effectLst/>
                <a:latin typeface="Times New Roman"/>
                <a:ea typeface="Times New Roman"/>
                <a:cs typeface="Times New Roman"/>
              </a:rPr>
              <a:t/>
            </a:r>
            <a:br>
              <a:rPr lang="ru-RU" sz="2000" dirty="0" smtClean="0"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2000" dirty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2000" dirty="0">
                <a:latin typeface="Times New Roman"/>
                <a:ea typeface="Times New Roman"/>
                <a:cs typeface="Times New Roman"/>
              </a:rPr>
            </a:b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2000" dirty="0" smtClean="0">
                <a:latin typeface="Times New Roman"/>
                <a:ea typeface="Times New Roman"/>
                <a:cs typeface="Times New Roman"/>
              </a:rPr>
            </a:br>
            <a:r>
              <a:rPr lang="ru-RU" sz="2000" dirty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2000" dirty="0">
                <a:latin typeface="Times New Roman"/>
                <a:ea typeface="Times New Roman"/>
                <a:cs typeface="Times New Roman"/>
              </a:rPr>
            </a:b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2000" dirty="0" smtClean="0">
                <a:latin typeface="Times New Roman"/>
                <a:ea typeface="Times New Roman"/>
                <a:cs typeface="Times New Roman"/>
              </a:rPr>
            </a:br>
            <a:r>
              <a:rPr lang="ru-RU" sz="2000" dirty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2000" dirty="0">
                <a:latin typeface="Times New Roman"/>
                <a:ea typeface="Times New Roman"/>
                <a:cs typeface="Times New Roman"/>
              </a:rPr>
            </a:b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2000" dirty="0" smtClean="0">
                <a:latin typeface="Times New Roman"/>
                <a:ea typeface="Times New Roman"/>
                <a:cs typeface="Times New Roman"/>
              </a:rPr>
            </a:br>
            <a:r>
              <a:rPr lang="ru-RU" sz="2000" dirty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2000" dirty="0">
                <a:latin typeface="Times New Roman"/>
                <a:ea typeface="Times New Roman"/>
                <a:cs typeface="Times New Roman"/>
              </a:rPr>
            </a:b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2000" dirty="0" smtClean="0">
                <a:latin typeface="Times New Roman"/>
                <a:ea typeface="Times New Roman"/>
                <a:cs typeface="Times New Roman"/>
              </a:rPr>
            </a:br>
            <a:r>
              <a:rPr lang="ru-RU" sz="2000" dirty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2000" dirty="0">
                <a:latin typeface="Times New Roman"/>
                <a:ea typeface="Times New Roman"/>
                <a:cs typeface="Times New Roman"/>
              </a:rPr>
            </a:b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2000" dirty="0" smtClean="0">
                <a:latin typeface="Times New Roman"/>
                <a:ea typeface="Times New Roman"/>
                <a:cs typeface="Times New Roman"/>
              </a:rPr>
            </a:br>
            <a:r>
              <a:rPr lang="ru-RU" sz="2000" dirty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2000" dirty="0">
                <a:latin typeface="Times New Roman"/>
                <a:ea typeface="Times New Roman"/>
                <a:cs typeface="Times New Roman"/>
              </a:rPr>
            </a:b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2000" dirty="0" smtClean="0">
                <a:latin typeface="Times New Roman"/>
                <a:ea typeface="Times New Roman"/>
                <a:cs typeface="Times New Roman"/>
              </a:rPr>
            </a:b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2000" dirty="0" smtClean="0">
                <a:latin typeface="Times New Roman"/>
                <a:ea typeface="Times New Roman"/>
                <a:cs typeface="Times New Roman"/>
              </a:rPr>
            </a:br>
            <a:r>
              <a:rPr lang="ru-RU" sz="2000" dirty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2000" dirty="0">
                <a:latin typeface="Times New Roman"/>
                <a:ea typeface="Times New Roman"/>
                <a:cs typeface="Times New Roman"/>
              </a:rPr>
            </a:b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2000" dirty="0" smtClean="0">
                <a:latin typeface="Times New Roman"/>
                <a:ea typeface="Times New Roman"/>
                <a:cs typeface="Times New Roman"/>
              </a:rPr>
            </a:br>
            <a:r>
              <a:rPr lang="ru-RU" sz="2000" b="1" dirty="0" smtClean="0">
                <a:effectLst/>
                <a:latin typeface="Times New Roman"/>
                <a:ea typeface="Times New Roman"/>
                <a:cs typeface="Times New Roman"/>
              </a:rPr>
              <a:t>Цели: </a:t>
            </a:r>
            <a:r>
              <a:rPr lang="ru-RU" sz="2000" dirty="0">
                <a:ea typeface="Calibri"/>
                <a:cs typeface="Times New Roman"/>
              </a:rPr>
              <a:t/>
            </a:r>
            <a:br>
              <a:rPr lang="ru-RU" sz="2000" dirty="0">
                <a:ea typeface="Calibri"/>
                <a:cs typeface="Times New Roman"/>
              </a:rPr>
            </a:br>
            <a:r>
              <a:rPr lang="ru-RU" sz="2000" dirty="0" smtClean="0">
                <a:effectLst/>
                <a:latin typeface="Times New Roman"/>
                <a:ea typeface="Times New Roman"/>
                <a:cs typeface="Times New Roman"/>
              </a:rPr>
              <a:t>Ознакомление с </a:t>
            </a:r>
            <a:r>
              <a:rPr lang="ru-RU" sz="2000" dirty="0" smtClean="0">
                <a:effectLst/>
                <a:latin typeface="Times New Roman"/>
                <a:ea typeface="Times New Roman"/>
                <a:cs typeface="Times New Roman"/>
              </a:rPr>
              <a:t>русскими </a:t>
            </a:r>
            <a:r>
              <a:rPr lang="ru-RU" sz="2000" dirty="0" smtClean="0">
                <a:effectLst/>
                <a:latin typeface="Times New Roman"/>
                <a:ea typeface="Times New Roman"/>
                <a:cs typeface="Times New Roman"/>
              </a:rPr>
              <a:t>народными культурными  ценностями.</a:t>
            </a:r>
            <a:r>
              <a:rPr lang="ru-RU" sz="2000" dirty="0">
                <a:ea typeface="Calibri"/>
                <a:cs typeface="Times New Roman"/>
              </a:rPr>
              <a:t/>
            </a:r>
            <a:br>
              <a:rPr lang="ru-RU" sz="2000" dirty="0">
                <a:ea typeface="Calibri"/>
                <a:cs typeface="Times New Roman"/>
              </a:rPr>
            </a:br>
            <a:r>
              <a:rPr lang="ru-RU" sz="2000" dirty="0" smtClean="0">
                <a:effectLst/>
                <a:latin typeface="Times New Roman"/>
                <a:ea typeface="Times New Roman"/>
                <a:cs typeface="Times New Roman"/>
              </a:rPr>
              <a:t>Овладение универсальными способами принятия решений в игровой ситуации.</a:t>
            </a:r>
            <a:r>
              <a:rPr lang="ru-RU" sz="2000" dirty="0">
                <a:ea typeface="Calibri"/>
                <a:cs typeface="Times New Roman"/>
              </a:rPr>
              <a:t/>
            </a:r>
            <a:br>
              <a:rPr lang="ru-RU" sz="2000" dirty="0">
                <a:ea typeface="Calibri"/>
                <a:cs typeface="Times New Roman"/>
              </a:rPr>
            </a:br>
            <a:r>
              <a:rPr lang="ru-RU" sz="2000" dirty="0" smtClean="0">
                <a:effectLst/>
                <a:latin typeface="Times New Roman"/>
                <a:ea typeface="Times New Roman"/>
                <a:cs typeface="Times New Roman"/>
              </a:rPr>
              <a:t>Уменьшение вероятности рисков социальной дезадаптации </a:t>
            </a:r>
            <a:r>
              <a:rPr lang="ru-RU" sz="2000" dirty="0">
                <a:ea typeface="Calibri"/>
                <a:cs typeface="Times New Roman"/>
              </a:rPr>
              <a:t/>
            </a:r>
            <a:br>
              <a:rPr lang="ru-RU" sz="2000" dirty="0">
                <a:ea typeface="Calibri"/>
                <a:cs typeface="Times New Roman"/>
              </a:rPr>
            </a:br>
            <a:r>
              <a:rPr lang="ru-RU" sz="2000" dirty="0" smtClean="0">
                <a:effectLst/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2000" b="1" dirty="0" smtClean="0">
                <a:effectLst/>
                <a:latin typeface="Times New Roman"/>
                <a:ea typeface="Times New Roman"/>
                <a:cs typeface="Times New Roman"/>
              </a:rPr>
              <a:t>Задачи</a:t>
            </a:r>
            <a:r>
              <a:rPr lang="ru-RU" sz="2000" dirty="0" smtClean="0">
                <a:effectLst/>
                <a:latin typeface="Times New Roman"/>
                <a:ea typeface="Times New Roman"/>
                <a:cs typeface="Times New Roman"/>
              </a:rPr>
              <a:t>: </a:t>
            </a:r>
            <a:r>
              <a:rPr lang="ru-RU" sz="2000" dirty="0">
                <a:ea typeface="Calibri"/>
                <a:cs typeface="Times New Roman"/>
              </a:rPr>
              <a:t/>
            </a:r>
            <a:br>
              <a:rPr lang="ru-RU" sz="2000" dirty="0">
                <a:ea typeface="Calibri"/>
                <a:cs typeface="Times New Roman"/>
              </a:rPr>
            </a:b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и</a:t>
            </a:r>
            <a:r>
              <a:rPr lang="ru-RU" sz="2000" dirty="0" smtClean="0">
                <a:effectLst/>
                <a:latin typeface="Times New Roman"/>
                <a:ea typeface="Times New Roman"/>
                <a:cs typeface="Times New Roman"/>
              </a:rPr>
              <a:t>нформирование приглашенных о традициях празднования Масленицы; </a:t>
            </a:r>
            <a:r>
              <a:rPr lang="ru-RU" sz="2000" dirty="0">
                <a:ea typeface="Times New Roman"/>
                <a:cs typeface="Times New Roman"/>
              </a:rPr>
              <a:t/>
            </a:r>
            <a:br>
              <a:rPr lang="ru-RU" sz="2000" dirty="0">
                <a:ea typeface="Times New Roman"/>
                <a:cs typeface="Times New Roman"/>
              </a:rPr>
            </a:b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о</a:t>
            </a:r>
            <a:r>
              <a:rPr lang="ru-RU" sz="2000" dirty="0" smtClean="0">
                <a:effectLst/>
                <a:latin typeface="Times New Roman"/>
                <a:ea typeface="Times New Roman"/>
                <a:cs typeface="Times New Roman"/>
              </a:rPr>
              <a:t>бучение детей и родителей игровому взаимодействию</a:t>
            </a:r>
            <a:r>
              <a:rPr lang="ru-RU" sz="2000" dirty="0">
                <a:ea typeface="Times New Roman"/>
                <a:cs typeface="Times New Roman"/>
              </a:rPr>
              <a:t/>
            </a:r>
            <a:br>
              <a:rPr lang="ru-RU" sz="2000" dirty="0">
                <a:ea typeface="Times New Roman"/>
                <a:cs typeface="Times New Roman"/>
              </a:rPr>
            </a:b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п</a:t>
            </a:r>
            <a:r>
              <a:rPr lang="ru-RU" sz="2000" dirty="0" smtClean="0">
                <a:effectLst/>
                <a:latin typeface="Times New Roman"/>
                <a:ea typeface="Times New Roman"/>
                <a:cs typeface="Times New Roman"/>
              </a:rPr>
              <a:t>редоставление возможности  участия в праздничном действии;</a:t>
            </a:r>
            <a:r>
              <a:rPr lang="ru-RU" sz="2400" b="1" i="1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формирование и развитие мотивации к  познанию и творчеству </a:t>
            </a:r>
            <a:r>
              <a:rPr lang="ru-RU" sz="2400" b="1" i="1" dirty="0" smtClean="0">
                <a:effectLst/>
                <a:latin typeface="Times New Roman"/>
                <a:ea typeface="Times New Roman"/>
                <a:cs typeface="Times New Roman"/>
              </a:rPr>
              <a:t/>
            </a:r>
            <a:br>
              <a:rPr lang="ru-RU" sz="2400" b="1" i="1" dirty="0" smtClean="0"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1800" b="1" dirty="0" smtClean="0">
                <a:effectLst/>
                <a:latin typeface="Times New Roman"/>
                <a:ea typeface="Times New Roman"/>
                <a:cs typeface="Times New Roman"/>
              </a:rPr>
              <a:t>С помощью ниже перечисленных  игр развиваются следующие  социальные установки</a:t>
            </a:r>
            <a:r>
              <a:rPr lang="ru-RU" sz="1800" b="1" i="1" dirty="0" smtClean="0">
                <a:effectLst/>
                <a:latin typeface="Times New Roman"/>
                <a:ea typeface="Times New Roman"/>
                <a:cs typeface="Times New Roman"/>
              </a:rPr>
              <a:t>:</a:t>
            </a:r>
            <a:r>
              <a:rPr lang="ru-RU" sz="18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dirty="0">
                <a:ea typeface="Calibri"/>
                <a:cs typeface="Times New Roman"/>
              </a:rPr>
              <a:t/>
            </a:r>
            <a:br>
              <a:rPr lang="ru-RU" sz="1800" dirty="0">
                <a:ea typeface="Calibri"/>
                <a:cs typeface="Times New Roman"/>
              </a:rPr>
            </a:br>
            <a:r>
              <a:rPr lang="ru-RU" sz="1800" dirty="0" smtClean="0">
                <a:effectLst/>
                <a:latin typeface="Times New Roman"/>
                <a:ea typeface="Times New Roman"/>
                <a:cs typeface="Times New Roman"/>
              </a:rPr>
              <a:t>готовность взаимодействовать с другими людьми, доверие к другим людям.</a:t>
            </a:r>
            <a:r>
              <a:rPr lang="ru-RU" sz="1800" dirty="0">
                <a:ea typeface="Calibri"/>
                <a:cs typeface="Times New Roman"/>
              </a:rPr>
              <a:t/>
            </a:r>
            <a:br>
              <a:rPr lang="ru-RU" sz="1800" dirty="0">
                <a:ea typeface="Calibri"/>
                <a:cs typeface="Times New Roman"/>
              </a:rPr>
            </a:br>
            <a:r>
              <a:rPr lang="ru-RU" sz="1800" dirty="0" smtClean="0">
                <a:effectLst/>
                <a:latin typeface="Times New Roman"/>
                <a:ea typeface="Times New Roman"/>
              </a:rPr>
              <a:t>личная идентичность, развитие умения принимать самостоятельные решения в игровых ситуациях</a:t>
            </a:r>
            <a:r>
              <a:rPr lang="ru-RU" sz="1800" dirty="0" smtClean="0">
                <a:effectLst/>
                <a:latin typeface="Times New Roman"/>
                <a:ea typeface="Times New Roman"/>
                <a:cs typeface="Times New Roman"/>
              </a:rPr>
              <a:t/>
            </a:r>
            <a:br>
              <a:rPr lang="ru-RU" sz="1800" dirty="0" smtClean="0"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1800" dirty="0">
                <a:ea typeface="Times New Roman"/>
                <a:cs typeface="Times New Roman"/>
              </a:rPr>
              <a:t/>
            </a:r>
            <a:br>
              <a:rPr lang="ru-RU" sz="1800" dirty="0">
                <a:ea typeface="Times New Roman"/>
                <a:cs typeface="Times New Roman"/>
              </a:rPr>
            </a:br>
            <a:endParaRPr lang="ru-RU" sz="1800" dirty="0"/>
          </a:p>
        </p:txBody>
      </p:sp>
    </p:spTree>
    <p:extLst>
      <p:ext uri="{BB962C8B-B14F-4D97-AF65-F5344CB8AC3E}">
        <p14:creationId xmlns="" xmlns:p14="http://schemas.microsoft.com/office/powerpoint/2010/main" val="8679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114300"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Кто такая Масленица? </a:t>
            </a:r>
            <a:br>
              <a:rPr lang="ru-RU" sz="3200" dirty="0" smtClean="0"/>
            </a:br>
            <a:r>
              <a:rPr lang="ru-RU" sz="3200" dirty="0" smtClean="0"/>
              <a:t> - </a:t>
            </a:r>
            <a:r>
              <a:rPr lang="ru-RU" sz="2000" dirty="0" smtClean="0">
                <a:effectLst/>
                <a:latin typeface="Times New Roman"/>
                <a:ea typeface="Times New Roman"/>
                <a:cs typeface="Times New Roman"/>
              </a:rPr>
              <a:t>Масленица ты разгульная, масленица ты веселая, всему году гора. Всю-то седмицу мы прогуляли, и веселились, и отдыхали! По гостям ходили – блинки ели да мед пили! Что такое СЕДМИЦА? Кто знает, а кто отгадает? </a:t>
            </a:r>
            <a:r>
              <a:rPr lang="ru-RU" sz="2000" dirty="0">
                <a:ea typeface="Calibri"/>
                <a:cs typeface="Times New Roman"/>
              </a:rPr>
              <a:t/>
            </a:r>
            <a:br>
              <a:rPr lang="ru-RU" sz="2000" dirty="0">
                <a:ea typeface="Calibri"/>
                <a:cs typeface="Times New Roman"/>
              </a:rPr>
            </a:br>
            <a:endParaRPr lang="ru-RU" sz="2000" dirty="0"/>
          </a:p>
        </p:txBody>
      </p:sp>
      <p:pic>
        <p:nvPicPr>
          <p:cNvPr id="4" name="Объект 3" descr="http://www.stihi.ru/pics/2012/07/23/1513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16832"/>
            <a:ext cx="6072336" cy="4608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415324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i="1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2700" i="1" dirty="0" smtClean="0">
                <a:latin typeface="Times New Roman"/>
                <a:ea typeface="Times New Roman"/>
                <a:cs typeface="Times New Roman"/>
              </a:rPr>
            </a:br>
            <a:r>
              <a:rPr lang="ru-RU" sz="2200" i="1" dirty="0" smtClean="0">
                <a:latin typeface="Times New Roman"/>
                <a:ea typeface="Times New Roman"/>
                <a:cs typeface="Times New Roman"/>
              </a:rPr>
              <a:t>Пальчиковая гимнастика</a:t>
            </a:r>
            <a:br>
              <a:rPr lang="ru-RU" sz="2200" i="1" dirty="0" smtClean="0">
                <a:latin typeface="Times New Roman"/>
                <a:ea typeface="Times New Roman"/>
                <a:cs typeface="Times New Roman"/>
              </a:rPr>
            </a:br>
            <a:r>
              <a:rPr lang="ru-RU" sz="2200" i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200" i="1" dirty="0">
                <a:latin typeface="Times New Roman"/>
                <a:ea typeface="Times New Roman"/>
                <a:cs typeface="Times New Roman"/>
              </a:rPr>
              <a:t>«Как называются дни масленичной недели»</a:t>
            </a:r>
            <a:r>
              <a:rPr lang="ru-RU" sz="2200" dirty="0">
                <a:ea typeface="Times New Roman"/>
                <a:cs typeface="Times New Roman"/>
              </a:rPr>
              <a:t/>
            </a:r>
            <a:br>
              <a:rPr lang="ru-RU" sz="2200" dirty="0">
                <a:ea typeface="Times New Roman"/>
                <a:cs typeface="Times New Roman"/>
              </a:rPr>
            </a:br>
            <a:r>
              <a:rPr lang="ru-RU" sz="2200" i="1" dirty="0">
                <a:latin typeface="Times New Roman"/>
                <a:ea typeface="Times New Roman"/>
                <a:cs typeface="Times New Roman"/>
              </a:rPr>
              <a:t>(автор Наталья Матвеенко)</a:t>
            </a:r>
            <a:r>
              <a:rPr lang="ru-RU" sz="2200" dirty="0">
                <a:ea typeface="Times New Roman"/>
                <a:cs typeface="Times New Roman"/>
              </a:rPr>
              <a:t/>
            </a:r>
            <a:br>
              <a:rPr lang="ru-RU" sz="2200" dirty="0">
                <a:ea typeface="Times New Roman"/>
                <a:cs typeface="Times New Roman"/>
              </a:rPr>
            </a:br>
            <a:r>
              <a:rPr lang="ru-RU" i="1" dirty="0">
                <a:latin typeface="Times New Roman"/>
                <a:ea typeface="Times New Roman"/>
                <a:cs typeface="Times New Roman"/>
              </a:rPr>
              <a:t> 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44824"/>
            <a:ext cx="7884876" cy="1949920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ru-RU" sz="2000" dirty="0" smtClean="0">
              <a:effectLst/>
              <a:latin typeface="Times New Roman"/>
              <a:ea typeface="Times New Roman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ru-RU" sz="2000" dirty="0">
              <a:latin typeface="Times New Roman"/>
              <a:ea typeface="Times New Roman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 smtClean="0">
                <a:effectLst/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Хороводная игра « </a:t>
            </a:r>
            <a:r>
              <a:rPr lang="ru-RU" i="1" dirty="0" smtClean="0">
                <a:effectLst/>
                <a:latin typeface="Times New Roman"/>
                <a:ea typeface="Times New Roman"/>
                <a:cs typeface="Times New Roman"/>
              </a:rPr>
              <a:t>Дни недели</a:t>
            </a: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» Детский современный фольклор ( по результатам наблюдения  Зикеевой Е.В.)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i="1" dirty="0" smtClean="0">
                <a:effectLst/>
                <a:latin typeface="Times New Roman"/>
                <a:ea typeface="Times New Roman"/>
                <a:cs typeface="Times New Roman"/>
              </a:rPr>
              <a:t>Хоровод  быстро двигается по кругу, перечисляя дни недели. Когда ведущий произносит «Воскресенье» играющие валятся на ковер. </a:t>
            </a:r>
            <a:endParaRPr lang="ru-RU" i="1" dirty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2400" i="1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789040"/>
            <a:ext cx="3456384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88640"/>
            <a:ext cx="252028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6674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06613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>Масленицу встречают – зиму провожают!</a:t>
            </a:r>
            <a:br>
              <a:rPr lang="ru-RU" sz="3100" dirty="0" smtClean="0"/>
            </a:br>
            <a:endParaRPr lang="ru-RU" sz="31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b="1" dirty="0">
                <a:latin typeface="Times New Roman"/>
                <a:ea typeface="Times New Roman"/>
                <a:cs typeface="Times New Roman"/>
              </a:rPr>
              <a:t>Игра </a:t>
            </a:r>
            <a:r>
              <a:rPr lang="ru-RU" sz="1800" b="1" i="1" dirty="0">
                <a:latin typeface="Times New Roman"/>
                <a:ea typeface="Times New Roman"/>
                <a:cs typeface="Times New Roman"/>
              </a:rPr>
              <a:t>«Успокойся вьюга»</a:t>
            </a:r>
            <a:r>
              <a:rPr lang="ru-RU" sz="1800" b="1" dirty="0">
                <a:latin typeface="Times New Roman"/>
                <a:ea typeface="Times New Roman"/>
                <a:cs typeface="Times New Roman"/>
              </a:rPr>
              <a:t> из программы «Жизненные навыки дошкольника»</a:t>
            </a:r>
            <a:endParaRPr lang="ru-RU" sz="1800" b="1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800" dirty="0">
                <a:latin typeface="Times New Roman"/>
                <a:ea typeface="Times New Roman"/>
                <a:cs typeface="Times New Roman"/>
              </a:rPr>
              <a:t>Дети берутся за руки, образуя цепочку. Ведущий становится первым, держа левой рукой правую руку первого ребенка. Затем ведущий кружится вокруг собственной оси против часовой стрелки, так чтобы цепочка детей завернулась в спираль вокруг него, при этом он вместе с детьми приговаривает:</a:t>
            </a:r>
            <a:endParaRPr lang="ru-RU" sz="1800" dirty="0">
              <a:ea typeface="Times New Roman"/>
              <a:cs typeface="Times New Roman"/>
            </a:endParaRPr>
          </a:p>
          <a:p>
            <a:pPr marL="228600" indent="0">
              <a:lnSpc>
                <a:spcPct val="115000"/>
              </a:lnSpc>
              <a:spcAft>
                <a:spcPts val="0"/>
              </a:spcAft>
              <a:buNone/>
              <a:tabLst>
                <a:tab pos="3409950" algn="l"/>
              </a:tabLst>
            </a:pPr>
            <a:r>
              <a:rPr lang="ru-RU" sz="1800" b="1" i="1" dirty="0">
                <a:latin typeface="Times New Roman"/>
                <a:ea typeface="Times New Roman"/>
                <a:cs typeface="Times New Roman"/>
              </a:rPr>
              <a:t>«Разгуляйся, вьюга, разгуляйся,	</a:t>
            </a:r>
            <a:endParaRPr lang="ru-RU" sz="1800" b="1" dirty="0">
              <a:ea typeface="Times New Roman"/>
              <a:cs typeface="Times New Roman"/>
            </a:endParaRPr>
          </a:p>
          <a:p>
            <a:pPr marL="22860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b="1" i="1" dirty="0">
                <a:latin typeface="Times New Roman"/>
                <a:ea typeface="Times New Roman"/>
                <a:cs typeface="Times New Roman"/>
              </a:rPr>
              <a:t>Заплетайся, тропка, заплетайся».</a:t>
            </a:r>
            <a:endParaRPr lang="ru-RU" sz="1800" b="1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sz="1800" dirty="0">
                <a:latin typeface="Times New Roman"/>
                <a:ea typeface="Times New Roman"/>
                <a:cs typeface="Times New Roman"/>
              </a:rPr>
              <a:t>Когда все завернутся в плотную спираль, ведущий начинает обратное движение. Поворачиваясь по часовой стрелке, он старается выйти из центра спирали, ведя за собой всю цепочку, таким образом </a:t>
            </a:r>
            <a:r>
              <a:rPr lang="ru-RU" sz="1800" dirty="0" smtClean="0">
                <a:latin typeface="Times New Roman"/>
                <a:ea typeface="Times New Roman"/>
                <a:cs typeface="Times New Roman"/>
              </a:rPr>
              <a:t>спираль </a:t>
            </a:r>
            <a:r>
              <a:rPr lang="ru-RU" sz="1800" dirty="0">
                <a:latin typeface="Times New Roman"/>
                <a:ea typeface="Times New Roman"/>
                <a:cs typeface="Times New Roman"/>
              </a:rPr>
              <a:t>раскручивается. При этом все приговаривают:</a:t>
            </a:r>
            <a:endParaRPr lang="ru-RU" sz="1800" dirty="0">
              <a:ea typeface="Times New Roman"/>
              <a:cs typeface="Times New Roman"/>
            </a:endParaRPr>
          </a:p>
          <a:p>
            <a:pPr marL="22860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b="1" i="1" dirty="0">
                <a:latin typeface="Times New Roman"/>
                <a:ea typeface="Times New Roman"/>
                <a:cs typeface="Times New Roman"/>
              </a:rPr>
              <a:t>«Успокойся, вьюга, успокойся,</a:t>
            </a:r>
            <a:endParaRPr lang="ru-RU" sz="1800" b="1" dirty="0">
              <a:ea typeface="Times New Roman"/>
              <a:cs typeface="Times New Roman"/>
            </a:endParaRPr>
          </a:p>
          <a:p>
            <a:pPr marL="22860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b="1" i="1" dirty="0">
                <a:latin typeface="Times New Roman"/>
                <a:ea typeface="Times New Roman"/>
                <a:cs typeface="Times New Roman"/>
              </a:rPr>
              <a:t>Расплетайся, тропка, расплетайся».</a:t>
            </a:r>
            <a:endParaRPr lang="ru-RU" sz="1800" b="1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800" dirty="0">
                <a:latin typeface="Times New Roman"/>
                <a:ea typeface="Times New Roman"/>
                <a:cs typeface="Times New Roman"/>
              </a:rPr>
              <a:t>Когда вся спираль развернулась, ведущий берет за руку последнего ребенка, образуя круг.</a:t>
            </a:r>
            <a:endParaRPr lang="ru-RU" sz="1800" dirty="0">
              <a:ea typeface="Times New Roman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800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777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72008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Пора Весну звать- Солнца ждать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976664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2400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Times New Roman"/>
                <a:ea typeface="Times New Roman"/>
                <a:cs typeface="Times New Roman"/>
              </a:rPr>
              <a:t>  </a:t>
            </a:r>
            <a:r>
              <a:rPr lang="ru-RU" sz="5600" b="1" dirty="0">
                <a:latin typeface="Times New Roman"/>
                <a:ea typeface="Times New Roman"/>
                <a:cs typeface="Times New Roman"/>
              </a:rPr>
              <a:t>Игра  «Выйди, выйди солнышко»  из программы детского центра «Рождество» диск « весна- лето» Показываем  пальчиками песенку</a:t>
            </a:r>
            <a:r>
              <a:rPr lang="ru-RU" sz="5600" dirty="0">
                <a:latin typeface="Times New Roman"/>
                <a:ea typeface="Times New Roman"/>
                <a:cs typeface="Times New Roman"/>
              </a:rPr>
              <a:t>.</a:t>
            </a:r>
            <a:endParaRPr lang="ru-RU" sz="5600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5600" i="1" dirty="0">
                <a:latin typeface="Times New Roman"/>
                <a:ea typeface="Times New Roman"/>
                <a:cs typeface="Times New Roman"/>
              </a:rPr>
              <a:t>Выйди, выйди солнышко                    </a:t>
            </a:r>
            <a:endParaRPr lang="ru-RU" sz="5600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5600" i="1" dirty="0">
                <a:latin typeface="Times New Roman"/>
                <a:ea typeface="Times New Roman"/>
                <a:cs typeface="Times New Roman"/>
              </a:rPr>
              <a:t>Мы посеем зернышко             </a:t>
            </a:r>
            <a:endParaRPr lang="ru-RU" sz="5600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5600" i="1" dirty="0">
                <a:latin typeface="Times New Roman"/>
                <a:ea typeface="Times New Roman"/>
                <a:cs typeface="Times New Roman"/>
              </a:rPr>
              <a:t>Скоро вырастет росток </a:t>
            </a:r>
            <a:endParaRPr lang="ru-RU" sz="5600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5600" i="1" dirty="0">
                <a:latin typeface="Times New Roman"/>
                <a:ea typeface="Times New Roman"/>
                <a:cs typeface="Times New Roman"/>
              </a:rPr>
              <a:t>Потянется на восток</a:t>
            </a:r>
            <a:endParaRPr lang="ru-RU" sz="5600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5600" i="1" dirty="0">
                <a:latin typeface="Times New Roman"/>
                <a:ea typeface="Times New Roman"/>
                <a:cs typeface="Times New Roman"/>
              </a:rPr>
              <a:t>Потянется на  восток-</a:t>
            </a:r>
            <a:endParaRPr lang="ru-RU" sz="5600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5600" i="1" dirty="0">
                <a:latin typeface="Times New Roman"/>
                <a:ea typeface="Times New Roman"/>
                <a:cs typeface="Times New Roman"/>
              </a:rPr>
              <a:t>Перекинется мосток</a:t>
            </a:r>
            <a:endParaRPr lang="ru-RU" sz="5600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5600" i="1" dirty="0">
                <a:latin typeface="Times New Roman"/>
                <a:ea typeface="Times New Roman"/>
                <a:cs typeface="Times New Roman"/>
              </a:rPr>
              <a:t>Мы по мостику пойдем</a:t>
            </a:r>
            <a:endParaRPr lang="ru-RU" sz="5600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5600" i="1" dirty="0">
                <a:latin typeface="Times New Roman"/>
                <a:ea typeface="Times New Roman"/>
                <a:cs typeface="Times New Roman"/>
              </a:rPr>
              <a:t>В гости к солнышку придем.</a:t>
            </a:r>
            <a:endParaRPr lang="ru-RU" sz="5600" dirty="0">
              <a:ea typeface="Times New Roman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5600" b="1" i="1" dirty="0" smtClean="0">
                <a:latin typeface="Times New Roman"/>
                <a:ea typeface="Times New Roman"/>
                <a:cs typeface="Times New Roman"/>
              </a:rPr>
              <a:t>Игра </a:t>
            </a:r>
            <a:r>
              <a:rPr lang="ru-RU" sz="5600" b="1" i="1" dirty="0">
                <a:latin typeface="Times New Roman"/>
                <a:ea typeface="Times New Roman"/>
                <a:cs typeface="Times New Roman"/>
              </a:rPr>
              <a:t>«По садику- садочку солнышко гуляло» </a:t>
            </a:r>
            <a:r>
              <a:rPr lang="ru-RU" sz="5600" b="1" dirty="0">
                <a:latin typeface="Times New Roman"/>
                <a:ea typeface="Times New Roman"/>
                <a:cs typeface="Times New Roman"/>
              </a:rPr>
              <a:t>(музыка Натальи Матвеенко)</a:t>
            </a:r>
            <a:endParaRPr lang="ru-RU" sz="5600" b="1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5600" i="1" dirty="0">
                <a:latin typeface="Times New Roman"/>
                <a:ea typeface="Times New Roman"/>
                <a:cs typeface="Times New Roman"/>
              </a:rPr>
              <a:t>По садику- садочку солнышко гуляло</a:t>
            </a:r>
            <a:endParaRPr lang="ru-RU" sz="5600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5600" i="1" dirty="0">
                <a:latin typeface="Times New Roman"/>
                <a:ea typeface="Times New Roman"/>
                <a:cs typeface="Times New Roman"/>
              </a:rPr>
              <a:t>И себе дружочка солнышко искало</a:t>
            </a:r>
            <a:endParaRPr lang="ru-RU" sz="5600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5600" i="1" dirty="0">
                <a:latin typeface="Times New Roman"/>
                <a:ea typeface="Times New Roman"/>
                <a:cs typeface="Times New Roman"/>
              </a:rPr>
              <a:t>Здравствуй, здравствуй, Саша, иди ко мне поближе</a:t>
            </a:r>
            <a:endParaRPr lang="ru-RU" sz="5600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5600" i="1" dirty="0">
                <a:latin typeface="Times New Roman"/>
                <a:ea typeface="Times New Roman"/>
                <a:cs typeface="Times New Roman"/>
              </a:rPr>
              <a:t>Здравствуй, здравствуй, Саша, кланяйся пониже</a:t>
            </a:r>
            <a:r>
              <a:rPr lang="ru-RU" sz="5600" i="1" dirty="0" smtClean="0">
                <a:latin typeface="Times New Roman"/>
                <a:ea typeface="Times New Roman"/>
                <a:cs typeface="Times New Roman"/>
              </a:rPr>
              <a:t>.</a:t>
            </a:r>
            <a:endParaRPr lang="ru-RU" sz="5600" dirty="0" smtClean="0">
              <a:ea typeface="Times New Roman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5600" b="1" i="1" dirty="0"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5600" b="1" i="1" dirty="0" smtClean="0">
                <a:latin typeface="Times New Roman"/>
                <a:ea typeface="Times New Roman"/>
                <a:cs typeface="Times New Roman"/>
              </a:rPr>
              <a:t>Игра </a:t>
            </a:r>
            <a:r>
              <a:rPr lang="ru-RU" sz="5600" b="1" i="1" dirty="0">
                <a:latin typeface="Times New Roman"/>
                <a:ea typeface="Times New Roman"/>
                <a:cs typeface="Times New Roman"/>
              </a:rPr>
              <a:t>«Пришла матушка Весна» Из программы «</a:t>
            </a:r>
            <a:r>
              <a:rPr lang="ru-RU" sz="5600" b="1" i="1" dirty="0" smtClean="0">
                <a:latin typeface="Times New Roman"/>
                <a:ea typeface="Times New Roman"/>
                <a:cs typeface="Times New Roman"/>
              </a:rPr>
              <a:t>Вальдорфская </a:t>
            </a:r>
            <a:r>
              <a:rPr lang="ru-RU" sz="5600" b="1" i="1" dirty="0">
                <a:latin typeface="Times New Roman"/>
                <a:ea typeface="Times New Roman"/>
                <a:cs typeface="Times New Roman"/>
              </a:rPr>
              <a:t>педагогика»</a:t>
            </a:r>
            <a:endParaRPr lang="ru-RU" sz="5600" b="1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5600" dirty="0">
                <a:latin typeface="Times New Roman"/>
                <a:ea typeface="Times New Roman"/>
                <a:cs typeface="Times New Roman"/>
              </a:rPr>
              <a:t>Двигаемся в хороводе из центра в середину под слова песни.</a:t>
            </a:r>
            <a:endParaRPr lang="ru-RU" sz="5600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5600" i="1" dirty="0">
                <a:latin typeface="Times New Roman"/>
                <a:ea typeface="Times New Roman"/>
                <a:cs typeface="Times New Roman"/>
              </a:rPr>
              <a:t>Пришла Матушка Весна</a:t>
            </a:r>
            <a:endParaRPr lang="ru-RU" sz="5600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5600" i="1" dirty="0">
                <a:latin typeface="Times New Roman"/>
                <a:ea typeface="Times New Roman"/>
                <a:cs typeface="Times New Roman"/>
              </a:rPr>
              <a:t>Открывай ворота</a:t>
            </a:r>
            <a:endParaRPr lang="ru-RU" sz="5600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5600" i="1" dirty="0">
                <a:latin typeface="Times New Roman"/>
                <a:ea typeface="Times New Roman"/>
                <a:cs typeface="Times New Roman"/>
              </a:rPr>
              <a:t>Первый Март пришел-</a:t>
            </a:r>
            <a:endParaRPr lang="ru-RU" sz="5600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5600" i="1" dirty="0">
                <a:latin typeface="Times New Roman"/>
                <a:ea typeface="Times New Roman"/>
                <a:cs typeface="Times New Roman"/>
              </a:rPr>
              <a:t>Белый Снег сошел</a:t>
            </a:r>
            <a:endParaRPr lang="ru-RU" sz="5600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5600" i="1" dirty="0">
                <a:latin typeface="Times New Roman"/>
                <a:ea typeface="Times New Roman"/>
                <a:cs typeface="Times New Roman"/>
              </a:rPr>
              <a:t>А за ним Апрель-</a:t>
            </a:r>
            <a:endParaRPr lang="ru-RU" sz="5600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5600" i="1" dirty="0">
                <a:latin typeface="Times New Roman"/>
                <a:ea typeface="Times New Roman"/>
                <a:cs typeface="Times New Roman"/>
              </a:rPr>
              <a:t>Открывай окно и дверь</a:t>
            </a:r>
            <a:endParaRPr lang="ru-RU" sz="5600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5600" i="1" dirty="0">
                <a:latin typeface="Times New Roman"/>
                <a:ea typeface="Times New Roman"/>
                <a:cs typeface="Times New Roman"/>
              </a:rPr>
              <a:t>А уж как пришел май-</a:t>
            </a:r>
            <a:endParaRPr lang="ru-RU" sz="5600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5600" i="1" dirty="0">
                <a:latin typeface="Times New Roman"/>
                <a:ea typeface="Times New Roman"/>
                <a:cs typeface="Times New Roman"/>
              </a:rPr>
              <a:t>Солнце в терем приглашай!</a:t>
            </a:r>
            <a:endParaRPr lang="ru-RU" sz="5600" dirty="0">
              <a:ea typeface="Times New Roman"/>
              <a:cs typeface="Times New Roman"/>
            </a:endParaRPr>
          </a:p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858845"/>
            <a:ext cx="2404202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464853"/>
            <a:ext cx="2260186" cy="220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9861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Чем Весне помочь?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 smtClean="0"/>
              <a:t>- Мы </a:t>
            </a:r>
            <a:r>
              <a:rPr lang="ru-RU" sz="2200" dirty="0"/>
              <a:t>Весне </a:t>
            </a:r>
            <a:r>
              <a:rPr lang="ru-RU" sz="2200" dirty="0" smtClean="0"/>
              <a:t>поможем</a:t>
            </a:r>
            <a:r>
              <a:rPr lang="ru-RU" sz="2200" dirty="0" smtClean="0"/>
              <a:t>! Напечем </a:t>
            </a:r>
            <a:r>
              <a:rPr lang="ru-RU" sz="2200" dirty="0"/>
              <a:t>много своих блинков – маленькие солнышки. Вместе быстрее да веселее Зиму проводим, весну приветим.</a:t>
            </a:r>
          </a:p>
          <a:p>
            <a:pPr marL="0" indent="0">
              <a:buNone/>
            </a:pPr>
            <a:r>
              <a:rPr lang="ru-RU" sz="1600" b="1" i="1" dirty="0"/>
              <a:t>Муку сеем, сеем, сеем</a:t>
            </a:r>
          </a:p>
          <a:p>
            <a:pPr marL="0" indent="0">
              <a:buNone/>
            </a:pPr>
            <a:r>
              <a:rPr lang="ru-RU" sz="1600" b="1" i="1" dirty="0"/>
              <a:t>Тесто месим, месим,  месим</a:t>
            </a:r>
          </a:p>
          <a:p>
            <a:pPr marL="0" indent="0">
              <a:buNone/>
            </a:pPr>
            <a:r>
              <a:rPr lang="ru-RU" sz="1600" b="1" i="1" dirty="0"/>
              <a:t>Тесто, тесто, подходи</a:t>
            </a:r>
          </a:p>
          <a:p>
            <a:pPr marL="0" indent="0">
              <a:buNone/>
            </a:pPr>
            <a:r>
              <a:rPr lang="ru-RU" sz="1600" b="1" i="1" dirty="0"/>
              <a:t>Из квашни не выходи.</a:t>
            </a:r>
          </a:p>
          <a:p>
            <a:pPr marL="0" indent="0">
              <a:buNone/>
            </a:pPr>
            <a:r>
              <a:rPr lang="ru-RU" sz="1600" b="1" i="1" dirty="0"/>
              <a:t>Поднимайся блинок, поднимайся большой</a:t>
            </a:r>
          </a:p>
          <a:p>
            <a:pPr marL="0" indent="0">
              <a:buNone/>
            </a:pPr>
            <a:r>
              <a:rPr lang="ru-RU" sz="1600" b="1" i="1" dirty="0"/>
              <a:t>Да  в печку – пры-ы-ыг!</a:t>
            </a:r>
          </a:p>
          <a:p>
            <a:endParaRPr lang="ru-RU" dirty="0"/>
          </a:p>
        </p:txBody>
      </p:sp>
      <p:pic>
        <p:nvPicPr>
          <p:cNvPr id="1026" name="Picture 2" descr="C:\Users\Лена\Documents\фото зимнего праздни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84784"/>
            <a:ext cx="4536504" cy="43924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Лена\Documents\масленица Recoverd_jpg_file(2258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57698"/>
            <a:ext cx="4104456" cy="32339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4043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60138" y="3861048"/>
            <a:ext cx="1090464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4566">
            <a:off x="399474" y="1432162"/>
            <a:ext cx="3584344" cy="3379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2923">
            <a:off x="4729166" y="2668782"/>
            <a:ext cx="4141300" cy="3840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13399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197</TotalTime>
  <Words>269</Words>
  <Application>Microsoft Office PowerPoint</Application>
  <PresentationFormat>Экран (4:3)</PresentationFormat>
  <Paragraphs>54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   Игры на Масленицу для детей раннего возраста.  Совместный проект:   Зикеевой Елены Владимировны, педагога-психолога   МАОУ ДОД  ДДТ «Созвездие» г.о. Химки, Матвеенко Натальи Юрьевны, музыкального руководителя  ГБОУ ЦРР д/с 1678.      </vt:lpstr>
      <vt:lpstr>                Цели:  Ознакомление с русскими народными культурными  ценностями. Овладение универсальными способами принятия решений в игровой ситуации. Уменьшение вероятности рисков социальной дезадаптации   Задачи:  информирование приглашенных о традициях празднования Масленицы;  обучение детей и родителей игровому взаимодействию предоставление возможности  участия в праздничном действии; формирование и развитие мотивации к  познанию и творчеству  С помощью ниже перечисленных  игр развиваются следующие  социальные установки:  готовность взаимодействовать с другими людьми, доверие к другим людям. личная идентичность, развитие умения принимать самостоятельные решения в игровых ситуациях  </vt:lpstr>
      <vt:lpstr> Кто такая Масленица?   - Масленица ты разгульная, масленица ты веселая, всему году гора. Всю-то седмицу мы прогуляли, и веселились, и отдыхали! По гостям ходили – блинки ели да мед пили! Что такое СЕДМИЦА? Кто знает, а кто отгадает?  </vt:lpstr>
      <vt:lpstr>  Пальчиковая гимнастика  «Как называются дни масленичной недели» (автор Наталья Матвеенко)  </vt:lpstr>
      <vt:lpstr> Масленицу встречают – зиму провожают! </vt:lpstr>
      <vt:lpstr>Пора Весну звать- Солнца ждать</vt:lpstr>
      <vt:lpstr>Чем Весне помочь?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Лена</dc:creator>
  <cp:lastModifiedBy>Марина</cp:lastModifiedBy>
  <cp:revision>25</cp:revision>
  <dcterms:created xsi:type="dcterms:W3CDTF">2013-03-11T19:26:57Z</dcterms:created>
  <dcterms:modified xsi:type="dcterms:W3CDTF">2013-03-13T06:58:41Z</dcterms:modified>
</cp:coreProperties>
</file>