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Default Extension="jpeg" ContentType="image/jpeg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emf" ContentType="image/x-emf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Default Extension="docx" ContentType="application/vnd.openxmlformats-officedocument.wordprocessingml.document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0.xml" ContentType="application/vnd.openxmlformats-officedocument.presentationml.slideLayout+xml"/>
  <Default Extension="vml" ContentType="application/vnd.openxmlformats-officedocument.vmlDrawing"/>
  <Default Extension="xlsx" ContentType="application/vnd.openxmlformats-officedocument.spreadsheetml.sheet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78" r:id="rId1"/>
  </p:sldMasterIdLst>
  <p:sldIdLst>
    <p:sldId id="256" r:id="rId2"/>
    <p:sldId id="258" r:id="rId3"/>
    <p:sldId id="257" r:id="rId4"/>
    <p:sldId id="259" r:id="rId5"/>
    <p:sldId id="261" r:id="rId6"/>
    <p:sldId id="260" r:id="rId7"/>
    <p:sldId id="275" r:id="rId8"/>
    <p:sldId id="276" r:id="rId9"/>
    <p:sldId id="262" r:id="rId10"/>
    <p:sldId id="263" r:id="rId11"/>
    <p:sldId id="264" r:id="rId12"/>
    <p:sldId id="265" r:id="rId13"/>
    <p:sldId id="266" r:id="rId14"/>
    <p:sldId id="268" r:id="rId15"/>
    <p:sldId id="269" r:id="rId16"/>
    <p:sldId id="270" r:id="rId17"/>
    <p:sldId id="267" r:id="rId18"/>
    <p:sldId id="272" r:id="rId19"/>
    <p:sldId id="273" r:id="rId20"/>
    <p:sldId id="274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69" d="100"/>
          <a:sy n="69" d="100"/>
        </p:scale>
        <p:origin x="-546" y="-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34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Диаграмма</c:v>
                </c:pt>
              </c:strCache>
            </c:strRef>
          </c:tx>
          <c:spPr>
            <a:solidFill>
              <a:srgbClr val="C00000"/>
            </a:solidFill>
          </c:spPr>
          <c:explosion val="22"/>
          <c:dPt>
            <c:idx val="0"/>
            <c:spPr>
              <a:solidFill>
                <a:schemeClr val="accent5">
                  <a:lumMod val="60000"/>
                  <a:lumOff val="40000"/>
                </a:schemeClr>
              </a:solidFill>
            </c:spPr>
          </c:dPt>
          <c:dPt>
            <c:idx val="1"/>
            <c:spPr>
              <a:solidFill>
                <a:srgbClr val="0000FF"/>
              </a:solidFill>
            </c:spPr>
          </c:dPt>
          <c:dPt>
            <c:idx val="2"/>
            <c:spPr>
              <a:solidFill>
                <a:srgbClr val="FF0000"/>
              </a:solidFill>
            </c:spPr>
          </c:dPt>
          <c:dLbls>
            <c:showPercent val="1"/>
            <c:showLeaderLines val="1"/>
          </c:dLbls>
          <c:cat>
            <c:strRef>
              <c:f>Лист1!$A$2:$A$4</c:f>
              <c:strCache>
                <c:ptCount val="3"/>
                <c:pt idx="0">
                  <c:v>Правильное выполнение действия </c:v>
                </c:pt>
                <c:pt idx="1">
                  <c:v>Выполнение действия с неточностями </c:v>
                </c:pt>
                <c:pt idx="2">
                  <c:v>Неправильное выполнение действие </c:v>
                </c:pt>
              </c:strCache>
            </c:strRef>
          </c:cat>
          <c:val>
            <c:numRef>
              <c:f>Лист1!$B$2:$B$4</c:f>
              <c:numCache>
                <c:formatCode>0%</c:formatCode>
                <c:ptCount val="3"/>
                <c:pt idx="0">
                  <c:v>0.32000000000000017</c:v>
                </c:pt>
                <c:pt idx="1">
                  <c:v>0.45</c:v>
                </c:pt>
                <c:pt idx="2">
                  <c:v>0.23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t"/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1"/>
  <c:lang val="ru-RU"/>
  <c:style val="18"/>
  <c:chart>
    <c:autoTitleDeleted val="1"/>
    <c:plotArea>
      <c:layout/>
      <c:pieChart>
        <c:varyColors val="1"/>
        <c:ser>
          <c:idx val="0"/>
          <c:order val="0"/>
          <c:tx>
            <c:strRef>
              <c:f>Лист1!$B$1</c:f>
              <c:strCache>
                <c:ptCount val="1"/>
                <c:pt idx="0">
                  <c:v>Продажи</c:v>
                </c:pt>
              </c:strCache>
            </c:strRef>
          </c:tx>
          <c:spPr>
            <a:solidFill>
              <a:schemeClr val="accent5">
                <a:lumMod val="60000"/>
                <a:lumOff val="40000"/>
              </a:schemeClr>
            </a:solidFill>
          </c:spPr>
          <c:dPt>
            <c:idx val="0"/>
            <c:spPr>
              <a:solidFill>
                <a:srgbClr val="3366FF"/>
              </a:solidFill>
            </c:spPr>
          </c:dPt>
          <c:dLbls>
            <c:dLbl>
              <c:idx val="2"/>
              <c:delete val="1"/>
            </c:dLbl>
            <c:showPercent val="1"/>
            <c:showLeaderLines val="1"/>
          </c:dLbls>
          <c:cat>
            <c:strRef>
              <c:f>Лист1!$A$2:$A$3</c:f>
              <c:strCache>
                <c:ptCount val="2"/>
                <c:pt idx="0">
                  <c:v>Выполнение действия с неточностям</c:v>
                </c:pt>
                <c:pt idx="1">
                  <c:v>Правильное выполнение действия </c:v>
                </c:pt>
              </c:strCache>
            </c:strRef>
          </c:cat>
          <c:val>
            <c:numRef>
              <c:f>Лист1!$B$2:$B$3</c:f>
              <c:numCache>
                <c:formatCode>0%</c:formatCode>
                <c:ptCount val="2"/>
                <c:pt idx="0">
                  <c:v>0.18000000000000008</c:v>
                </c:pt>
                <c:pt idx="1">
                  <c:v>0.82000000000000028</c:v>
                </c:pt>
              </c:numCache>
            </c:numRef>
          </c:val>
        </c:ser>
        <c:dLbls>
          <c:showPercent val="1"/>
        </c:dLbls>
        <c:firstSliceAng val="0"/>
      </c:pieChart>
    </c:plotArea>
    <c:legend>
      <c:legendPos val="t"/>
      <c:layout/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7.png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9.png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5.png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328166" y="1295400"/>
            <a:ext cx="6487668" cy="3152887"/>
          </a:xfrm>
          <a:prstGeom prst="rect">
            <a:avLst/>
          </a:prstGeo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/>
          <a:p>
            <a: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</a:pPr>
            <a:endParaRPr sz="3200" kern="120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22921" y="1523999"/>
            <a:ext cx="6498158" cy="1724867"/>
          </a:xfrm>
        </p:spPr>
        <p:txBody>
          <a:bodyPr vert="horz" lIns="91440" tIns="45720" rIns="91440" bIns="45720" rtlCol="0" anchor="b" anchorCtr="0">
            <a:noAutofit/>
          </a:bodyPr>
          <a:lstStyle>
            <a:lvl1pPr marL="0" indent="0" algn="ctr" defTabSz="914400" rtl="0" eaLnBrk="1" latinLnBrk="0" hangingPunct="1">
              <a:spcBef>
                <a:spcPct val="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4600" kern="120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22921" y="3299012"/>
            <a:ext cx="6498159" cy="916641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1800" kern="1200">
                <a:solidFill>
                  <a:schemeClr val="tx1">
                    <a:tint val="7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pPr/>
              <a:t>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789C0F2-17E0-497A-9BBE-0C73201AAFE3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p:transition spd="slow">
    <p:wipe dir="r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8" y="611872"/>
            <a:ext cx="4079545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8" y="1787856"/>
            <a:ext cx="4079545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pPr/>
              <a:t>1/18/2013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8" name="Picture Placeholder 2"/>
          <p:cNvSpPr>
            <a:spLocks noGrp="1"/>
          </p:cNvSpPr>
          <p:nvPr>
            <p:ph type="pic" idx="1"/>
          </p:nvPr>
        </p:nvSpPr>
        <p:spPr>
          <a:xfrm>
            <a:off x="5090617" y="359392"/>
            <a:ext cx="3657600" cy="5318077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0" indent="0" algn="l" defTabSz="914400" rtl="0" eaLnBrk="1" latinLnBrk="0" hangingPunct="1">
              <a:spcBef>
                <a:spcPts val="2000"/>
              </a:spcBef>
              <a:buClr>
                <a:schemeClr val="accent1">
                  <a:lumMod val="60000"/>
                  <a:lumOff val="40000"/>
                </a:schemeClr>
              </a:buClr>
              <a:buSzPct val="110000"/>
              <a:buFont typeface="Wingdings 2" pitchFamily="18" charset="2"/>
              <a:buNone/>
              <a:defRPr sz="3200" kern="1200">
                <a:solidFill>
                  <a:schemeClr val="tx1">
                    <a:lumMod val="65000"/>
                    <a:lumOff val="35000"/>
                  </a:schemeClr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.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pPr/>
              <a:t>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. загол.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369792" y="368301"/>
            <a:ext cx="1524000" cy="5575300"/>
          </a:xfrm>
        </p:spPr>
        <p:txBody>
          <a:bodyPr vert="eaVert"/>
          <a:lstStyle/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49274" y="368301"/>
            <a:ext cx="6689726" cy="5575300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pPr/>
              <a:t>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pPr/>
              <a:t>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итульный слайд с рисунк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363538" y="3352801"/>
            <a:ext cx="8416925" cy="1470025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363538" y="4771029"/>
            <a:ext cx="8416925" cy="972671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Образец подзаголовка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pPr/>
              <a:t>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9" name="Picture Placeholder 2"/>
          <p:cNvSpPr>
            <a:spLocks noGrp="1"/>
          </p:cNvSpPr>
          <p:nvPr>
            <p:ph type="pic" idx="13"/>
          </p:nvPr>
        </p:nvSpPr>
        <p:spPr>
          <a:xfrm>
            <a:off x="370980" y="363538"/>
            <a:ext cx="8402040" cy="2836862"/>
          </a:xfrm>
          <a:ln w="3175">
            <a:solidFill>
              <a:schemeClr val="bg1"/>
            </a:solidFill>
          </a:ln>
          <a:effectLst>
            <a:outerShdw blurRad="63500" sx="100500" sy="100500" algn="ctr" rotWithShape="0">
              <a:prstClr val="black">
                <a:alpha val="50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Чтобы добавить рисунок, перетащите его на заполнитель или щелкните значок</a:t>
            </a:r>
            <a:endParaRPr/>
          </a:p>
        </p:txBody>
      </p:sp>
    </p:spTree>
  </p:cSld>
  <p:clrMapOvr>
    <a:masterClrMapping/>
  </p:clrMapOvr>
  <p:transition spd="slow">
    <p:wipe dir="r"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2403144"/>
            <a:ext cx="8056563" cy="1362075"/>
          </a:xfrm>
        </p:spPr>
        <p:txBody>
          <a:bodyPr anchor="b" anchorCtr="0"/>
          <a:lstStyle>
            <a:lvl1pPr algn="ctr">
              <a:defRPr sz="4600" b="0" cap="none" baseline="0"/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3736005"/>
            <a:ext cx="8056563" cy="1500187"/>
          </a:xfrm>
        </p:spPr>
        <p:txBody>
          <a:bodyPr anchor="t" anchorCtr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pPr/>
              <a:t>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</p:spPr>
        <p:txBody>
          <a:bodyPr/>
          <a:lstStyle/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49275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751071" y="1600201"/>
            <a:ext cx="3840480" cy="4343400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pPr/>
              <a:t>1/18/2013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49274" y="107576"/>
            <a:ext cx="8042276" cy="1336956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4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49274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1070" y="1453224"/>
            <a:ext cx="3840480" cy="750887"/>
          </a:xfrm>
        </p:spPr>
        <p:txBody>
          <a:bodyPr anchor="b">
            <a:noAutofit/>
          </a:bodyPr>
          <a:lstStyle>
            <a:lvl1pPr marL="0" indent="0" algn="ctr">
              <a:spcBef>
                <a:spcPts val="0"/>
              </a:spcBef>
              <a:buNone/>
              <a:defRPr sz="2400" b="0">
                <a:solidFill>
                  <a:schemeClr val="accent1">
                    <a:lumMod val="60000"/>
                    <a:lumOff val="40000"/>
                  </a:schemeClr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1070" y="2347415"/>
            <a:ext cx="3840480" cy="3596185"/>
          </a:xfrm>
        </p:spPr>
        <p:txBody>
          <a:bodyPr>
            <a:normAutofit/>
          </a:bodyPr>
          <a:lstStyle>
            <a:lvl1pPr>
              <a:spcBef>
                <a:spcPts val="1600"/>
              </a:spcBef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pPr/>
              <a:t>1/18/2013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pPr/>
              <a:t>1/18/2013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pPr/>
              <a:t>1/18/2013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399" y="611872"/>
            <a:ext cx="3840480" cy="1162050"/>
          </a:xfrm>
        </p:spPr>
        <p:txBody>
          <a:bodyPr anchor="b"/>
          <a:lstStyle>
            <a:lvl1pPr algn="ctr">
              <a:defRPr sz="3600" b="0"/>
            </a:lvl1pPr>
          </a:lstStyle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42824" y="368300"/>
            <a:ext cx="3840480" cy="5575300"/>
          </a:xfrm>
        </p:spPr>
        <p:txBody>
          <a:bodyPr>
            <a:normAutofit/>
          </a:bodyPr>
          <a:lstStyle>
            <a:lvl1pPr>
              <a:spcBef>
                <a:spcPts val="2000"/>
              </a:spcBef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33399" y="1787856"/>
            <a:ext cx="3840480" cy="3720152"/>
          </a:xfrm>
        </p:spPr>
        <p:txBody>
          <a:bodyPr>
            <a:normAutofit/>
          </a:bodyPr>
          <a:lstStyle>
            <a:lvl1pPr marL="0" indent="0" algn="ctr">
              <a:spcBef>
                <a:spcPts val="6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3CEC41E-48BD-4881-B6FF-D82EEBBCD904}" type="datetimeFigureOut">
              <a:rPr lang="en-US" smtClean="0"/>
              <a:pPr/>
              <a:t>1/18/2013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59A5F39-4CE7-434C-A5CB-50A363451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  <p:transition spd="slow">
    <p:wipe dir="r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49275" y="107576"/>
            <a:ext cx="8042276" cy="1336956"/>
          </a:xfrm>
          <a:prstGeom prst="rect">
            <a:avLst/>
          </a:prstGeom>
        </p:spPr>
        <p:txBody>
          <a:bodyPr vert="horz" lIns="91440" tIns="45720" rIns="91440" bIns="45720" rtlCol="0" anchor="b" anchorCtr="0">
            <a:noAutofit/>
          </a:bodyPr>
          <a:lstStyle/>
          <a:p>
            <a:r>
              <a:rPr lang="en-US" smtClean="0"/>
              <a:t>Образец заголовка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49275" y="1600201"/>
            <a:ext cx="8042276" cy="43434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Образец текста</a:t>
            </a:r>
          </a:p>
          <a:p>
            <a:pPr lvl="1"/>
            <a:r>
              <a:rPr lang="en-US" smtClean="0"/>
              <a:t>Второй уровень</a:t>
            </a:r>
          </a:p>
          <a:p>
            <a:pPr lvl="2"/>
            <a:r>
              <a:rPr lang="en-US" smtClean="0"/>
              <a:t>Третий уровень</a:t>
            </a:r>
          </a:p>
          <a:p>
            <a:pPr lvl="3"/>
            <a:r>
              <a:rPr lang="en-US" smtClean="0"/>
              <a:t>Четвертый уровень</a:t>
            </a:r>
          </a:p>
          <a:p>
            <a:pPr lvl="4"/>
            <a:r>
              <a:rPr lang="en-US" smtClean="0"/>
              <a:t>Пятый уровень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629835" y="627566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1"/>
                </a:solidFill>
              </a:defRPr>
            </a:lvl1pPr>
          </a:lstStyle>
          <a:p>
            <a:fld id="{03CEC41E-48BD-4881-B6FF-D82EEBBCD904}" type="datetimeFigureOut">
              <a:rPr lang="en-US" smtClean="0"/>
              <a:pPr/>
              <a:t>1/18/2013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64458" y="6275668"/>
            <a:ext cx="4840941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1"/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897906" y="6275668"/>
            <a:ext cx="990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3600">
                <a:solidFill>
                  <a:schemeClr val="bg1"/>
                </a:solidFill>
              </a:defRPr>
            </a:lvl1pPr>
          </a:lstStyle>
          <a:p>
            <a:fld id="{459A5F39-4CE7-434C-A5CB-50A363451602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79" r:id="rId1"/>
    <p:sldLayoutId id="2147483780" r:id="rId2"/>
    <p:sldLayoutId id="2147483781" r:id="rId3"/>
    <p:sldLayoutId id="2147483782" r:id="rId4"/>
    <p:sldLayoutId id="2147483783" r:id="rId5"/>
    <p:sldLayoutId id="2147483784" r:id="rId6"/>
    <p:sldLayoutId id="2147483785" r:id="rId7"/>
    <p:sldLayoutId id="2147483786" r:id="rId8"/>
    <p:sldLayoutId id="2147483787" r:id="rId9"/>
    <p:sldLayoutId id="2147483788" r:id="rId10"/>
    <p:sldLayoutId id="2147483789" r:id="rId11"/>
    <p:sldLayoutId id="2147483790" r:id="rId12"/>
  </p:sldLayoutIdLst>
  <p:transition spd="slow">
    <p:wipe dir="r"/>
  </p:transition>
  <p:txStyles>
    <p:titleStyle>
      <a:lvl1pPr algn="ctr" defTabSz="914400" rtl="0" eaLnBrk="1" latinLnBrk="0" hangingPunct="1">
        <a:spcBef>
          <a:spcPct val="0"/>
        </a:spcBef>
        <a:buNone/>
        <a:defRPr sz="4600" kern="1200">
          <a:solidFill>
            <a:schemeClr val="accent1"/>
          </a:solidFill>
          <a:latin typeface="+mj-lt"/>
          <a:ea typeface="+mj-ea"/>
          <a:cs typeface="+mj-cs"/>
        </a:defRPr>
      </a:lvl1pPr>
    </p:titleStyle>
    <p:bodyStyle>
      <a:lvl1pPr marL="349250" indent="-349250" algn="l" defTabSz="914400" rtl="0" eaLnBrk="1" latinLnBrk="0" hangingPunct="1">
        <a:spcBef>
          <a:spcPts val="2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4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22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2pPr>
      <a:lvl3pPr marL="96837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20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3pPr>
      <a:lvl4pPr marL="1263650" indent="-295275" algn="l" defTabSz="914400" rtl="0" eaLnBrk="1" latinLnBrk="0" hangingPunct="1">
        <a:spcBef>
          <a:spcPts val="600"/>
        </a:spcBef>
        <a:buClr>
          <a:schemeClr val="accent1">
            <a:lumMod val="75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4pPr>
      <a:lvl5pPr marL="1546225" indent="-282575" algn="l" defTabSz="914400" rtl="0" eaLnBrk="1" latinLnBrk="0" hangingPunct="1">
        <a:spcBef>
          <a:spcPts val="6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"/>
        <a:defRPr sz="1800" kern="120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5pPr>
      <a:lvl6pPr marL="1828800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6pPr>
      <a:lvl7pPr marL="21177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7pPr>
      <a:lvl8pPr marL="2398713" indent="-282575" algn="l" defTabSz="914400" rtl="0" eaLnBrk="1" latinLnBrk="0" hangingPunct="1">
        <a:spcBef>
          <a:spcPct val="20000"/>
        </a:spcBef>
        <a:buClr>
          <a:schemeClr val="accent2"/>
        </a:buClr>
        <a:buSzPct val="110000"/>
        <a:buFont typeface="Wingdings 2" pitchFamily="18" charset="2"/>
        <a:buChar char=""/>
        <a:defRPr lang="en-US" sz="1800" kern="1200" dirty="0" smtClean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8pPr>
      <a:lvl9pPr marL="2689225" indent="-282575" algn="l" defTabSz="914400" rtl="0" eaLnBrk="1" latinLnBrk="0" hangingPunct="1">
        <a:spcBef>
          <a:spcPct val="20000"/>
        </a:spcBef>
        <a:buClr>
          <a:schemeClr val="accent1">
            <a:lumMod val="60000"/>
            <a:lumOff val="40000"/>
          </a:schemeClr>
        </a:buClr>
        <a:buSzPct val="110000"/>
        <a:buFont typeface="Wingdings 2" pitchFamily="18" charset="2"/>
        <a:buChar char=""/>
        <a:defRPr lang="en-US" sz="1800" kern="1200" dirty="0">
          <a:solidFill>
            <a:schemeClr val="tx1">
              <a:lumMod val="65000"/>
              <a:lumOff val="3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1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emf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3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2.v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emf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image" Target="../media/image11.emf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4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3.v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ctrTitle"/>
          </p:nvPr>
        </p:nvSpPr>
        <p:spPr>
          <a:xfrm>
            <a:off x="1303302" y="1353636"/>
            <a:ext cx="6499801" cy="3058212"/>
          </a:xfrm>
        </p:spPr>
        <p:txBody>
          <a:bodyPr/>
          <a:lstStyle/>
          <a:p>
            <a:pPr algn="ctr"/>
            <a:r>
              <a:rPr lang="ru-RU" sz="400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Формирование культурно-гигиенических навыков у детей младшего возраста с помощью </a:t>
            </a:r>
            <a:r>
              <a:rPr lang="ru-RU" sz="4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художественно</a:t>
            </a:r>
            <a:r>
              <a:rPr lang="ru-RU" sz="4000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го </a:t>
            </a:r>
            <a:r>
              <a:rPr lang="ru-RU" sz="400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слова</a:t>
            </a:r>
            <a:r>
              <a:rPr lang="ru-RU" sz="4000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.</a:t>
            </a:r>
            <a:endParaRPr lang="ru-RU" sz="4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452254" y="4779818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dirty="0" smtClean="0"/>
              <a:t>Воспитатель ГБОУ детский сад с этнокультурным русским компонентом № 2365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xmlns="" val="330789443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235616150"/>
              </p:ext>
            </p:extLst>
          </p:nvPr>
        </p:nvGraphicFramePr>
        <p:xfrm>
          <a:off x="167090" y="708251"/>
          <a:ext cx="4554763" cy="6022827"/>
        </p:xfrm>
        <a:graphic>
          <a:graphicData uri="http://schemas.openxmlformats.org/presentationml/2006/ole">
            <p:oleObj spid="_x0000_s1040" name="Документ" r:id="rId3" imgW="6146574" imgH="8127701" progId="Word.Document.12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198550" y="64081"/>
            <a:ext cx="2460721" cy="4770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>
                <a:latin typeface="Times New Roman"/>
                <a:cs typeface="Times New Roman"/>
              </a:rPr>
              <a:t>На начало года.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4762581" y="885037"/>
            <a:ext cx="4160025" cy="51706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Times New Roman"/>
                <a:cs typeface="Times New Roman"/>
              </a:rPr>
              <a:t>Если ребенок правильно выполнял все действия входящие в навык, то за: </a:t>
            </a:r>
          </a:p>
          <a:p>
            <a:pPr marL="342900" indent="-342900">
              <a:buFont typeface="Arial"/>
              <a:buChar char="•"/>
            </a:pPr>
            <a:r>
              <a:rPr lang="ru-RU" sz="2200" dirty="0">
                <a:latin typeface="Times New Roman"/>
                <a:cs typeface="Times New Roman"/>
              </a:rPr>
              <a:t>правильно выполненное действие ребенок получал - 3 балла</a:t>
            </a:r>
            <a:r>
              <a:rPr lang="ru-RU" sz="2200" dirty="0" smtClean="0">
                <a:latin typeface="Times New Roman"/>
                <a:cs typeface="Times New Roman"/>
              </a:rPr>
              <a:t>;</a:t>
            </a:r>
            <a:endParaRPr lang="en-US" sz="2200" dirty="0" smtClean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ru-RU" sz="2200" dirty="0" smtClean="0">
                <a:latin typeface="Times New Roman"/>
                <a:cs typeface="Times New Roman"/>
              </a:rPr>
              <a:t>действие </a:t>
            </a:r>
            <a:r>
              <a:rPr lang="ru-RU" sz="2200" dirty="0">
                <a:latin typeface="Times New Roman"/>
                <a:cs typeface="Times New Roman"/>
              </a:rPr>
              <a:t>выполненное с небольшими неточностями -2 балла</a:t>
            </a:r>
            <a:r>
              <a:rPr lang="ru-RU" sz="2200" dirty="0" smtClean="0">
                <a:latin typeface="Times New Roman"/>
                <a:cs typeface="Times New Roman"/>
              </a:rPr>
              <a:t>;</a:t>
            </a:r>
            <a:endParaRPr lang="en-US" sz="2200" dirty="0" smtClean="0">
              <a:latin typeface="Times New Roman"/>
              <a:cs typeface="Times New Roman"/>
            </a:endParaRPr>
          </a:p>
          <a:p>
            <a:pPr marL="342900" indent="-342900">
              <a:buFont typeface="Arial"/>
              <a:buChar char="•"/>
            </a:pPr>
            <a:r>
              <a:rPr lang="ru-RU" sz="2200" dirty="0" smtClean="0">
                <a:latin typeface="Times New Roman"/>
                <a:cs typeface="Times New Roman"/>
              </a:rPr>
              <a:t>неумение </a:t>
            </a:r>
            <a:r>
              <a:rPr lang="ru-RU" sz="2200" dirty="0">
                <a:latin typeface="Times New Roman"/>
                <a:cs typeface="Times New Roman"/>
              </a:rPr>
              <a:t>выполнять действие – 1 балл</a:t>
            </a:r>
            <a:r>
              <a:rPr lang="ru-RU" sz="2200" dirty="0" smtClean="0">
                <a:latin typeface="Times New Roman"/>
                <a:cs typeface="Times New Roman"/>
              </a:rPr>
              <a:t>.</a:t>
            </a:r>
            <a:endParaRPr lang="en-US" sz="2200" dirty="0" smtClean="0">
              <a:latin typeface="Times New Roman"/>
              <a:cs typeface="Times New Roman"/>
            </a:endParaRPr>
          </a:p>
          <a:p>
            <a:endParaRPr lang="ru-RU" sz="2200" dirty="0">
              <a:latin typeface="Times New Roman"/>
              <a:cs typeface="Times New Roman"/>
            </a:endParaRPr>
          </a:p>
          <a:p>
            <a:r>
              <a:rPr lang="ru-RU" sz="2200" dirty="0">
                <a:latin typeface="Times New Roman"/>
                <a:cs typeface="Times New Roman"/>
              </a:rPr>
              <a:t>Из 13 детей группы:</a:t>
            </a:r>
          </a:p>
          <a:p>
            <a:r>
              <a:rPr lang="ru-RU" sz="2200" dirty="0">
                <a:latin typeface="Times New Roman"/>
                <a:cs typeface="Times New Roman"/>
              </a:rPr>
              <a:t>- говорящих – 5 человек</a:t>
            </a:r>
          </a:p>
          <a:p>
            <a:r>
              <a:rPr lang="ru-RU" sz="2200" dirty="0">
                <a:latin typeface="Times New Roman"/>
                <a:cs typeface="Times New Roman"/>
              </a:rPr>
              <a:t>- плохо говорящих – 8 человек</a:t>
            </a:r>
          </a:p>
        </p:txBody>
      </p:sp>
    </p:spTree>
    <p:extLst>
      <p:ext uri="{BB962C8B-B14F-4D97-AF65-F5344CB8AC3E}">
        <p14:creationId xmlns:p14="http://schemas.microsoft.com/office/powerpoint/2010/main" xmlns="" val="198466789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Диаграмма 4"/>
          <p:cNvGraphicFramePr/>
          <p:nvPr>
            <p:extLst>
              <p:ext uri="{D42A27DB-BD31-4B8C-83A1-F6EECF244321}">
                <p14:modId xmlns:p14="http://schemas.microsoft.com/office/powerpoint/2010/main" xmlns="" val="168551827"/>
              </p:ext>
            </p:extLst>
          </p:nvPr>
        </p:nvGraphicFramePr>
        <p:xfrm>
          <a:off x="367598" y="501347"/>
          <a:ext cx="8421336" cy="58156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416423438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49275" y="180158"/>
            <a:ext cx="8042276" cy="842916"/>
          </a:xfrm>
        </p:spPr>
        <p:txBody>
          <a:bodyPr/>
          <a:lstStyle/>
          <a:p>
            <a:r>
              <a:rPr lang="ru-RU" dirty="0">
                <a:solidFill>
                  <a:srgbClr val="000000"/>
                </a:solidFill>
                <a:latin typeface="Times New Roman"/>
                <a:cs typeface="Times New Roman"/>
              </a:rPr>
              <a:t>Формирующий эксперимент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67599" y="1023074"/>
            <a:ext cx="8404626" cy="12464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b="1" i="1" dirty="0">
                <a:latin typeface="Times New Roman"/>
                <a:cs typeface="Times New Roman"/>
              </a:rPr>
              <a:t>Цель</a:t>
            </a:r>
            <a:r>
              <a:rPr lang="ru-RU" sz="2500" dirty="0">
                <a:latin typeface="Times New Roman"/>
                <a:cs typeface="Times New Roman"/>
              </a:rPr>
              <a:t> – с помощью </a:t>
            </a:r>
            <a:r>
              <a:rPr lang="ru-RU" sz="2500" dirty="0" smtClean="0">
                <a:latin typeface="Times New Roman"/>
                <a:cs typeface="Times New Roman"/>
              </a:rPr>
              <a:t>художественного </a:t>
            </a:r>
            <a:r>
              <a:rPr lang="ru-RU" sz="2500" dirty="0">
                <a:latin typeface="Times New Roman"/>
                <a:cs typeface="Times New Roman"/>
              </a:rPr>
              <a:t>слова  повысить уровень </a:t>
            </a:r>
            <a:r>
              <a:rPr lang="ru-RU" sz="2500" dirty="0" smtClean="0">
                <a:latin typeface="Times New Roman"/>
                <a:cs typeface="Times New Roman"/>
              </a:rPr>
              <a:t>владения культурно гигиеническими навыками у </a:t>
            </a:r>
            <a:r>
              <a:rPr lang="ru-RU" sz="2500" dirty="0">
                <a:latin typeface="Times New Roman"/>
                <a:cs typeface="Times New Roman"/>
              </a:rPr>
              <a:t>детей  первой младшей </a:t>
            </a:r>
            <a:r>
              <a:rPr lang="ru-RU" sz="2500" dirty="0" smtClean="0">
                <a:latin typeface="Times New Roman"/>
                <a:cs typeface="Times New Roman"/>
              </a:rPr>
              <a:t>группы.</a:t>
            </a:r>
            <a:endParaRPr lang="ru-RU" dirty="0"/>
          </a:p>
        </p:txBody>
      </p:sp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83800" y="2473307"/>
            <a:ext cx="5242238" cy="4100595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5765649" y="4122154"/>
            <a:ext cx="3361642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Times New Roman"/>
                <a:cs typeface="Times New Roman"/>
              </a:rPr>
              <a:t>Льется чистая водица,</a:t>
            </a:r>
          </a:p>
          <a:p>
            <a:r>
              <a:rPr lang="ru-RU" sz="2200" dirty="0">
                <a:latin typeface="Times New Roman"/>
                <a:cs typeface="Times New Roman"/>
              </a:rPr>
              <a:t>Мы умеем сами </a:t>
            </a:r>
            <a:r>
              <a:rPr lang="ru-RU" sz="2200" dirty="0" smtClean="0">
                <a:latin typeface="Times New Roman"/>
                <a:cs typeface="Times New Roman"/>
              </a:rPr>
              <a:t>мыться.</a:t>
            </a:r>
            <a:endParaRPr lang="ru-RU" sz="22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87900859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Объект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196520914"/>
              </p:ext>
            </p:extLst>
          </p:nvPr>
        </p:nvGraphicFramePr>
        <p:xfrm>
          <a:off x="1370138" y="163422"/>
          <a:ext cx="6624085" cy="6694578"/>
        </p:xfrm>
        <a:graphic>
          <a:graphicData uri="http://schemas.openxmlformats.org/presentationml/2006/ole">
            <p:oleObj spid="_x0000_s3087" name="Документ" r:id="rId3" imgW="5905283" imgH="8191199" progId="Word.Document.12">
              <p:embed/>
            </p:oleObj>
          </a:graphicData>
        </a:graphic>
      </p:graphicFrame>
    </p:spTree>
    <p:extLst>
      <p:ext uri="{BB962C8B-B14F-4D97-AF65-F5344CB8AC3E}">
        <p14:creationId xmlns:p14="http://schemas.microsoft.com/office/powerpoint/2010/main" xmlns="" val="133480351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140916" y="484335"/>
            <a:ext cx="5350222" cy="4208040"/>
          </a:xfrm>
          <a:prstGeom prst="rect">
            <a:avLst/>
          </a:prstGeom>
        </p:spPr>
      </p:pic>
      <p:sp>
        <p:nvSpPr>
          <p:cNvPr id="5" name="Прямоугольник 4"/>
          <p:cNvSpPr/>
          <p:nvPr/>
        </p:nvSpPr>
        <p:spPr>
          <a:xfrm>
            <a:off x="3108918" y="4692375"/>
            <a:ext cx="3562150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Times New Roman"/>
                <a:cs typeface="Times New Roman"/>
              </a:rPr>
              <a:t>Водичка, водичка,</a:t>
            </a:r>
            <a:br>
              <a:rPr lang="ru-RU" sz="2200" dirty="0">
                <a:latin typeface="Times New Roman"/>
                <a:cs typeface="Times New Roman"/>
              </a:rPr>
            </a:br>
            <a:r>
              <a:rPr lang="ru-RU" sz="2200" dirty="0">
                <a:latin typeface="Times New Roman"/>
                <a:cs typeface="Times New Roman"/>
              </a:rPr>
              <a:t>Умой моё личико,</a:t>
            </a:r>
            <a:br>
              <a:rPr lang="ru-RU" sz="2200" dirty="0">
                <a:latin typeface="Times New Roman"/>
                <a:cs typeface="Times New Roman"/>
              </a:rPr>
            </a:br>
            <a:r>
              <a:rPr lang="ru-RU" sz="2200" dirty="0">
                <a:latin typeface="Times New Roman"/>
                <a:cs typeface="Times New Roman"/>
              </a:rPr>
              <a:t>Чтобы глазоньки блестели,</a:t>
            </a:r>
            <a:br>
              <a:rPr lang="ru-RU" sz="2200" dirty="0">
                <a:latin typeface="Times New Roman"/>
                <a:cs typeface="Times New Roman"/>
              </a:rPr>
            </a:br>
            <a:r>
              <a:rPr lang="ru-RU" sz="2200" dirty="0">
                <a:latin typeface="Times New Roman"/>
                <a:cs typeface="Times New Roman"/>
              </a:rPr>
              <a:t>Чтобы щечки краснели,</a:t>
            </a:r>
            <a:br>
              <a:rPr lang="ru-RU" sz="2200" dirty="0">
                <a:latin typeface="Times New Roman"/>
                <a:cs typeface="Times New Roman"/>
              </a:rPr>
            </a:br>
            <a:r>
              <a:rPr lang="ru-RU" sz="2200" dirty="0">
                <a:latin typeface="Times New Roman"/>
                <a:cs typeface="Times New Roman"/>
              </a:rPr>
              <a:t>Чтоб смеялся роток,</a:t>
            </a:r>
            <a:br>
              <a:rPr lang="ru-RU" sz="2200" dirty="0">
                <a:latin typeface="Times New Roman"/>
                <a:cs typeface="Times New Roman"/>
              </a:rPr>
            </a:br>
            <a:r>
              <a:rPr lang="ru-RU" sz="2200" dirty="0">
                <a:latin typeface="Times New Roman"/>
                <a:cs typeface="Times New Roman"/>
              </a:rPr>
              <a:t>Чтоб кусался зубок.</a:t>
            </a:r>
          </a:p>
        </p:txBody>
      </p:sp>
    </p:spTree>
    <p:extLst>
      <p:ext uri="{BB962C8B-B14F-4D97-AF65-F5344CB8AC3E}">
        <p14:creationId xmlns:p14="http://schemas.microsoft.com/office/powerpoint/2010/main" xmlns="" val="237782859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6981" y="255216"/>
            <a:ext cx="3810580" cy="3003536"/>
          </a:xfrm>
          <a:prstGeom prst="rect">
            <a:avLst/>
          </a:prstGeom>
        </p:spPr>
      </p:pic>
      <p:pic>
        <p:nvPicPr>
          <p:cNvPr id="6" name="Изображение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65125" y="3258752"/>
            <a:ext cx="4023809" cy="3324016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4765125" y="653818"/>
            <a:ext cx="3612277" cy="212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Times New Roman"/>
                <a:cs typeface="Times New Roman"/>
              </a:rPr>
              <a:t>Саша у нас зайчик,</a:t>
            </a:r>
          </a:p>
          <a:p>
            <a:r>
              <a:rPr lang="ru-RU" sz="2200" dirty="0">
                <a:latin typeface="Times New Roman"/>
                <a:cs typeface="Times New Roman"/>
              </a:rPr>
              <a:t>Зайчик - </a:t>
            </a:r>
            <a:r>
              <a:rPr lang="ru-RU" sz="2200" dirty="0" err="1">
                <a:latin typeface="Times New Roman"/>
                <a:cs typeface="Times New Roman"/>
              </a:rPr>
              <a:t>побегайчик</a:t>
            </a:r>
            <a:r>
              <a:rPr lang="ru-RU" sz="2200" dirty="0">
                <a:latin typeface="Times New Roman"/>
                <a:cs typeface="Times New Roman"/>
              </a:rPr>
              <a:t>!</a:t>
            </a:r>
          </a:p>
          <a:p>
            <a:r>
              <a:rPr lang="ru-RU" sz="2200" dirty="0">
                <a:latin typeface="Times New Roman"/>
                <a:cs typeface="Times New Roman"/>
              </a:rPr>
              <a:t>Зайчик Саша – скок-поскок,</a:t>
            </a:r>
          </a:p>
          <a:p>
            <a:r>
              <a:rPr lang="ru-RU" sz="2200" dirty="0">
                <a:latin typeface="Times New Roman"/>
                <a:cs typeface="Times New Roman"/>
              </a:rPr>
              <a:t>Подберет штаны, носок.</a:t>
            </a:r>
          </a:p>
          <a:p>
            <a:r>
              <a:rPr lang="ru-RU" sz="2200" dirty="0">
                <a:latin typeface="Times New Roman"/>
                <a:cs typeface="Times New Roman"/>
              </a:rPr>
              <a:t>Свои вещи не теряет</a:t>
            </a:r>
          </a:p>
          <a:p>
            <a:r>
              <a:rPr lang="ru-RU" sz="2200" dirty="0">
                <a:latin typeface="Times New Roman"/>
                <a:cs typeface="Times New Roman"/>
              </a:rPr>
              <a:t>И на место убирает.</a:t>
            </a:r>
          </a:p>
        </p:txBody>
      </p:sp>
      <p:sp>
        <p:nvSpPr>
          <p:cNvPr id="8" name="Прямоугольник 7"/>
          <p:cNvSpPr/>
          <p:nvPr/>
        </p:nvSpPr>
        <p:spPr>
          <a:xfrm>
            <a:off x="326981" y="4239702"/>
            <a:ext cx="3979875" cy="14465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200" dirty="0">
                <a:latin typeface="Times New Roman"/>
                <a:cs typeface="Times New Roman"/>
              </a:rPr>
              <a:t>Одеваемся мы быстро</a:t>
            </a:r>
          </a:p>
          <a:p>
            <a:r>
              <a:rPr lang="ru-RU" sz="2200" dirty="0">
                <a:latin typeface="Times New Roman"/>
                <a:cs typeface="Times New Roman"/>
              </a:rPr>
              <a:t>Умываемся мы чисто.</a:t>
            </a:r>
          </a:p>
          <a:p>
            <a:r>
              <a:rPr lang="ru-RU" sz="2200" dirty="0">
                <a:latin typeface="Times New Roman"/>
                <a:cs typeface="Times New Roman"/>
              </a:rPr>
              <a:t>Так опрятны, аккуратны! </a:t>
            </a:r>
          </a:p>
          <a:p>
            <a:r>
              <a:rPr lang="ru-RU" sz="2200" dirty="0">
                <a:latin typeface="Times New Roman"/>
                <a:cs typeface="Times New Roman"/>
              </a:rPr>
              <a:t>Всем смотреть на нас приятно!</a:t>
            </a:r>
          </a:p>
        </p:txBody>
      </p:sp>
    </p:spTree>
    <p:extLst>
      <p:ext uri="{BB962C8B-B14F-4D97-AF65-F5344CB8AC3E}">
        <p14:creationId xmlns:p14="http://schemas.microsoft.com/office/powerpoint/2010/main" xmlns="" val="3695361886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Изображение 3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4569743" cy="3665949"/>
          </a:xfrm>
          <a:prstGeom prst="rect">
            <a:avLst/>
          </a:prstGeom>
        </p:spPr>
      </p:pic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69743" y="3517870"/>
            <a:ext cx="4574257" cy="3509297"/>
          </a:xfrm>
          <a:prstGeom prst="rect">
            <a:avLst/>
          </a:prstGeom>
        </p:spPr>
      </p:pic>
      <p:sp>
        <p:nvSpPr>
          <p:cNvPr id="8" name="Прямоугольник 7"/>
          <p:cNvSpPr/>
          <p:nvPr/>
        </p:nvSpPr>
        <p:spPr>
          <a:xfrm>
            <a:off x="732063" y="4481349"/>
            <a:ext cx="3094298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>
                <a:latin typeface="Times New Roman"/>
                <a:cs typeface="Times New Roman"/>
              </a:rPr>
              <a:t>Куклу? Кормили.</a:t>
            </a:r>
            <a:r>
              <a:rPr lang="ru-RU" sz="2500" b="1" dirty="0">
                <a:latin typeface="Times New Roman"/>
                <a:cs typeface="Times New Roman"/>
              </a:rPr>
              <a:t> </a:t>
            </a:r>
            <a:endParaRPr lang="ru-RU" sz="2500" dirty="0">
              <a:latin typeface="Times New Roman"/>
              <a:cs typeface="Times New Roman"/>
            </a:endParaRPr>
          </a:p>
          <a:p>
            <a:r>
              <a:rPr lang="ru-RU" sz="2500" dirty="0">
                <a:latin typeface="Times New Roman"/>
                <a:cs typeface="Times New Roman"/>
              </a:rPr>
              <a:t>Зайку? Кормили. </a:t>
            </a:r>
          </a:p>
          <a:p>
            <a:r>
              <a:rPr lang="ru-RU" sz="2500" dirty="0">
                <a:latin typeface="Times New Roman"/>
                <a:cs typeface="Times New Roman"/>
              </a:rPr>
              <a:t>Мишку? Кормили</a:t>
            </a:r>
          </a:p>
          <a:p>
            <a:r>
              <a:rPr lang="ru-RU" sz="2500" dirty="0">
                <a:latin typeface="Times New Roman"/>
                <a:cs typeface="Times New Roman"/>
              </a:rPr>
              <a:t>А Машу? Забыли.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5330171" y="907009"/>
            <a:ext cx="3044171" cy="16312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 err="1">
                <a:latin typeface="Times New Roman"/>
                <a:cs typeface="Times New Roman"/>
              </a:rPr>
              <a:t>Супик</a:t>
            </a:r>
            <a:r>
              <a:rPr lang="ru-RU" sz="2500" dirty="0">
                <a:latin typeface="Times New Roman"/>
                <a:cs typeface="Times New Roman"/>
              </a:rPr>
              <a:t> жиденький, </a:t>
            </a:r>
            <a:br>
              <a:rPr lang="ru-RU" sz="2500" dirty="0">
                <a:latin typeface="Times New Roman"/>
                <a:cs typeface="Times New Roman"/>
              </a:rPr>
            </a:br>
            <a:r>
              <a:rPr lang="ru-RU" sz="2500" dirty="0">
                <a:latin typeface="Times New Roman"/>
                <a:cs typeface="Times New Roman"/>
              </a:rPr>
              <a:t>Но питательный!</a:t>
            </a:r>
            <a:br>
              <a:rPr lang="ru-RU" sz="2500" dirty="0">
                <a:latin typeface="Times New Roman"/>
                <a:cs typeface="Times New Roman"/>
              </a:rPr>
            </a:br>
            <a:r>
              <a:rPr lang="ru-RU" sz="2500" dirty="0">
                <a:latin typeface="Times New Roman"/>
                <a:cs typeface="Times New Roman"/>
              </a:rPr>
              <a:t>Будешь худенький, </a:t>
            </a:r>
            <a:br>
              <a:rPr lang="ru-RU" sz="2500" dirty="0">
                <a:latin typeface="Times New Roman"/>
                <a:cs typeface="Times New Roman"/>
              </a:rPr>
            </a:br>
            <a:r>
              <a:rPr lang="ru-RU" sz="2500" dirty="0">
                <a:latin typeface="Times New Roman"/>
                <a:cs typeface="Times New Roman"/>
              </a:rPr>
              <a:t>Но пузатенький!</a:t>
            </a:r>
          </a:p>
        </p:txBody>
      </p:sp>
    </p:spTree>
    <p:extLst>
      <p:ext uri="{BB962C8B-B14F-4D97-AF65-F5344CB8AC3E}">
        <p14:creationId xmlns:p14="http://schemas.microsoft.com/office/powerpoint/2010/main" xmlns="" val="79137725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49275" y="107575"/>
            <a:ext cx="8189532" cy="1830963"/>
          </a:xfrm>
        </p:spPr>
        <p:txBody>
          <a:bodyPr/>
          <a:lstStyle/>
          <a:p>
            <a:r>
              <a:rPr lang="ru-RU" sz="6000" dirty="0">
                <a:solidFill>
                  <a:srgbClr val="000000"/>
                </a:solidFill>
                <a:latin typeface="Times New Roman"/>
                <a:cs typeface="Times New Roman"/>
              </a:rPr>
              <a:t>Контрольный эксперимент. </a:t>
            </a:r>
          </a:p>
        </p:txBody>
      </p:sp>
      <p:sp>
        <p:nvSpPr>
          <p:cNvPr id="4" name="Прямоугольник 3"/>
          <p:cNvSpPr/>
          <p:nvPr/>
        </p:nvSpPr>
        <p:spPr>
          <a:xfrm>
            <a:off x="384307" y="1997844"/>
            <a:ext cx="8538299" cy="86177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500" b="1" i="1" dirty="0">
                <a:solidFill>
                  <a:srgbClr val="000000"/>
                </a:solidFill>
                <a:latin typeface="Times New Roman"/>
                <a:cs typeface="Times New Roman"/>
              </a:rPr>
              <a:t>Цель</a:t>
            </a:r>
            <a:r>
              <a:rPr lang="ru-RU" sz="2500" dirty="0">
                <a:solidFill>
                  <a:srgbClr val="000000"/>
                </a:solidFill>
                <a:latin typeface="Times New Roman"/>
                <a:cs typeface="Times New Roman"/>
              </a:rPr>
              <a:t> - определить уровень, результативность проделанной работы.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4307" y="3198168"/>
            <a:ext cx="8354500" cy="35548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500" dirty="0">
                <a:latin typeface="Times New Roman"/>
                <a:cs typeface="Times New Roman"/>
              </a:rPr>
              <a:t>На конец года  эксперимент  показал отличные результаты. Все дети группы овладели не только </a:t>
            </a:r>
            <a:r>
              <a:rPr lang="ru-RU" sz="2500" dirty="0" smtClean="0">
                <a:latin typeface="Times New Roman"/>
                <a:cs typeface="Times New Roman"/>
              </a:rPr>
              <a:t>культурно- </a:t>
            </a:r>
            <a:r>
              <a:rPr lang="ru-RU" sz="2500" dirty="0">
                <a:latin typeface="Times New Roman"/>
                <a:cs typeface="Times New Roman"/>
              </a:rPr>
              <a:t>гигиеническими навыками , но и научились внимательно слушать </a:t>
            </a:r>
            <a:r>
              <a:rPr lang="ru-RU" sz="2500" dirty="0" smtClean="0">
                <a:latin typeface="Times New Roman"/>
                <a:cs typeface="Times New Roman"/>
              </a:rPr>
              <a:t>воспитателя, </a:t>
            </a:r>
            <a:r>
              <a:rPr lang="ru-RU" sz="2500" dirty="0">
                <a:latin typeface="Times New Roman"/>
                <a:cs typeface="Times New Roman"/>
              </a:rPr>
              <a:t>появились зачатки трудовой </a:t>
            </a:r>
            <a:r>
              <a:rPr lang="ru-RU" sz="2500" dirty="0" smtClean="0">
                <a:latin typeface="Times New Roman"/>
                <a:cs typeface="Times New Roman"/>
              </a:rPr>
              <a:t>деятельности, </a:t>
            </a:r>
            <a:r>
              <a:rPr lang="ru-RU" sz="2500" dirty="0">
                <a:latin typeface="Times New Roman"/>
                <a:cs typeface="Times New Roman"/>
              </a:rPr>
              <a:t>словарь из пассивного  перешёл в активный. Дети научились : выражать просьбы о помощи простыми предложениями, самостоятельно приводить себя в порядок, отлично ориентироваться в группе  и находить нужные им вещи.</a:t>
            </a:r>
          </a:p>
        </p:txBody>
      </p:sp>
    </p:spTree>
    <p:extLst>
      <p:ext uri="{BB962C8B-B14F-4D97-AF65-F5344CB8AC3E}">
        <p14:creationId xmlns:p14="http://schemas.microsoft.com/office/powerpoint/2010/main" xmlns="" val="184748721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Объект 4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xmlns="" val="890967921"/>
              </p:ext>
            </p:extLst>
          </p:nvPr>
        </p:nvGraphicFramePr>
        <p:xfrm>
          <a:off x="2071916" y="661571"/>
          <a:ext cx="4785273" cy="5952526"/>
        </p:xfrm>
        <a:graphic>
          <a:graphicData uri="http://schemas.openxmlformats.org/presentationml/2006/ole">
            <p:oleObj spid="_x0000_s4110" name="Документ" r:id="rId3" imgW="6146574" imgH="7645119" progId="Word.Document.12">
              <p:embed/>
            </p:oleObj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338461" y="94239"/>
            <a:ext cx="2084005" cy="4770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500" dirty="0">
                <a:latin typeface="Times New Roman"/>
                <a:cs typeface="Times New Roman"/>
              </a:rPr>
              <a:t>На конец года </a:t>
            </a:r>
          </a:p>
        </p:txBody>
      </p:sp>
    </p:spTree>
    <p:extLst>
      <p:ext uri="{BB962C8B-B14F-4D97-AF65-F5344CB8AC3E}">
        <p14:creationId xmlns:p14="http://schemas.microsoft.com/office/powerpoint/2010/main" xmlns="" val="91932500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2067537986"/>
              </p:ext>
            </p:extLst>
          </p:nvPr>
        </p:nvGraphicFramePr>
        <p:xfrm>
          <a:off x="1106275" y="568193"/>
          <a:ext cx="6964172" cy="573205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390056940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419368" y="50442"/>
            <a:ext cx="4314359" cy="809012"/>
          </a:xfrm>
        </p:spPr>
        <p:txBody>
          <a:bodyPr/>
          <a:lstStyle/>
          <a:p>
            <a:r>
              <a:rPr lang="ru-RU" sz="55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Введение</a:t>
            </a:r>
            <a:endParaRPr lang="ru-RU" sz="55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6709" y="859454"/>
            <a:ext cx="9144000" cy="150810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b="1" i="1" dirty="0">
                <a:latin typeface="Times New Roman"/>
                <a:cs typeface="Times New Roman"/>
              </a:rPr>
              <a:t> </a:t>
            </a:r>
            <a:r>
              <a:rPr lang="ru-RU" sz="2300" b="1" i="1" dirty="0">
                <a:solidFill>
                  <a:srgbClr val="000000"/>
                </a:solidFill>
                <a:latin typeface="Times New Roman"/>
                <a:cs typeface="Times New Roman"/>
              </a:rPr>
              <a:t>Культурно-гигиенические навыки </a:t>
            </a:r>
            <a:r>
              <a:rPr lang="ru-RU" sz="2300" dirty="0">
                <a:solidFill>
                  <a:srgbClr val="000000"/>
                </a:solidFill>
                <a:latin typeface="Times New Roman"/>
                <a:cs typeface="Times New Roman"/>
              </a:rPr>
              <a:t>– важная составная часть культуры поведения. Необходимость опрятности, </a:t>
            </a:r>
            <a:r>
              <a:rPr lang="ru-RU" sz="23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содержания </a:t>
            </a:r>
            <a:r>
              <a:rPr lang="ru-RU" sz="2300" dirty="0">
                <a:solidFill>
                  <a:srgbClr val="000000"/>
                </a:solidFill>
                <a:latin typeface="Times New Roman"/>
                <a:cs typeface="Times New Roman"/>
              </a:rPr>
              <a:t>в чистоте лица, тела, прически, одежды, обуви, продиктована не только требованиями гигиены, но и нормами человеческих отношений. </a:t>
            </a:r>
            <a:endParaRPr lang="ru-RU" sz="2300" dirty="0" smtClean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8102" y="5189860"/>
            <a:ext cx="8905897" cy="11541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300" dirty="0">
                <a:latin typeface="Times New Roman"/>
                <a:cs typeface="Times New Roman"/>
              </a:rPr>
              <a:t> </a:t>
            </a:r>
            <a:r>
              <a:rPr lang="ru-RU" sz="2300" dirty="0">
                <a:solidFill>
                  <a:srgbClr val="000000"/>
                </a:solidFill>
                <a:latin typeface="Times New Roman"/>
                <a:cs typeface="Times New Roman"/>
              </a:rPr>
              <a:t>Воспитание культурно-гигиенических навыков и навыков самообслуживания являются одним из важнейших направлений воспитательной работы в детском саду. </a:t>
            </a:r>
          </a:p>
        </p:txBody>
      </p:sp>
      <p:pic>
        <p:nvPicPr>
          <p:cNvPr id="9217" name="Picture 1" descr="C:\Users\Макс\Desktop\презинтация\Новая папка\P1080538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 flipH="1">
            <a:off x="2466527" y="2367559"/>
            <a:ext cx="3657600" cy="274320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xmlns="" val="217568740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65984" y="2690560"/>
            <a:ext cx="8042276" cy="952558"/>
          </a:xfrm>
        </p:spPr>
        <p:txBody>
          <a:bodyPr/>
          <a:lstStyle/>
          <a:p>
            <a:r>
              <a:rPr lang="ru-RU" sz="6500" dirty="0" smtClean="0">
                <a:latin typeface="Times New Roman"/>
                <a:cs typeface="Times New Roman"/>
              </a:rPr>
              <a:t>Спасибо за внимание!</a:t>
            </a:r>
            <a:endParaRPr lang="ru-RU" sz="6500" dirty="0"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272052412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Прямоугольник 7"/>
          <p:cNvSpPr/>
          <p:nvPr/>
        </p:nvSpPr>
        <p:spPr>
          <a:xfrm>
            <a:off x="334180" y="241678"/>
            <a:ext cx="835450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>
                <a:solidFill>
                  <a:srgbClr val="000000"/>
                </a:solidFill>
                <a:latin typeface="Times New Roman"/>
                <a:cs typeface="Times New Roman"/>
              </a:rPr>
              <a:t>Главное условие </a:t>
            </a:r>
            <a:r>
              <a:rPr lang="ru-RU" sz="2800" dirty="0">
                <a:solidFill>
                  <a:srgbClr val="000000"/>
                </a:solidFill>
                <a:latin typeface="Times New Roman"/>
                <a:cs typeface="Times New Roman"/>
              </a:rPr>
              <a:t>– регулярность занятий, а также непрерывность воспитательного процесса, единство требований воспитателей, родителей. </a:t>
            </a:r>
          </a:p>
        </p:txBody>
      </p:sp>
      <p:pic>
        <p:nvPicPr>
          <p:cNvPr id="2" name="Изображение 1" descr="P1070576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87701" y="1733104"/>
            <a:ext cx="6299200" cy="4724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46626921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50381" y="511963"/>
            <a:ext cx="86719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i="1" dirty="0">
                <a:solidFill>
                  <a:srgbClr val="000000"/>
                </a:solidFill>
                <a:latin typeface="Times New Roman"/>
                <a:cs typeface="Times New Roman"/>
              </a:rPr>
              <a:t>Цель исследования </a:t>
            </a:r>
            <a:r>
              <a:rPr lang="ru-RU" sz="3000" dirty="0">
                <a:solidFill>
                  <a:srgbClr val="000000"/>
                </a:solidFill>
                <a:latin typeface="Times New Roman"/>
                <a:cs typeface="Times New Roman"/>
              </a:rPr>
              <a:t>– изучение проблемы формирования культурно-гигиенических навыков у детей младшего </a:t>
            </a:r>
            <a:r>
              <a:rPr lang="ru-RU" sz="3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дошкольного </a:t>
            </a:r>
            <a:r>
              <a:rPr lang="ru-RU" sz="3000" dirty="0">
                <a:solidFill>
                  <a:srgbClr val="000000"/>
                </a:solidFill>
                <a:latin typeface="Times New Roman"/>
                <a:cs typeface="Times New Roman"/>
              </a:rPr>
              <a:t>возраста. 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50381" y="2467445"/>
            <a:ext cx="8671971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i="1" dirty="0">
                <a:solidFill>
                  <a:srgbClr val="000000"/>
                </a:solidFill>
                <a:latin typeface="Times New Roman"/>
                <a:cs typeface="Times New Roman"/>
              </a:rPr>
              <a:t>Объект исследования </a:t>
            </a:r>
            <a:r>
              <a:rPr lang="ru-RU" sz="3000" dirty="0">
                <a:solidFill>
                  <a:srgbClr val="000000"/>
                </a:solidFill>
                <a:latin typeface="Times New Roman"/>
                <a:cs typeface="Times New Roman"/>
              </a:rPr>
              <a:t>– формирование культурно-гигиенических навыков у детей дошкольного возраста.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150381" y="4308454"/>
            <a:ext cx="867197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000" b="1" i="1" dirty="0">
                <a:solidFill>
                  <a:srgbClr val="000000"/>
                </a:solidFill>
                <a:latin typeface="Times New Roman"/>
                <a:cs typeface="Times New Roman"/>
              </a:rPr>
              <a:t>Предмет</a:t>
            </a:r>
            <a:r>
              <a:rPr lang="ru-RU" sz="3000" dirty="0">
                <a:solidFill>
                  <a:srgbClr val="000000"/>
                </a:solidFill>
                <a:latin typeface="Times New Roman"/>
                <a:cs typeface="Times New Roman"/>
              </a:rPr>
              <a:t> - формирование культурно-гигиенических навыков у детей младшего дошкольного возраста с помощью </a:t>
            </a:r>
            <a:r>
              <a:rPr lang="ru-RU" sz="3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художественного </a:t>
            </a:r>
            <a:r>
              <a:rPr lang="ru-RU" sz="3000" dirty="0">
                <a:solidFill>
                  <a:srgbClr val="000000"/>
                </a:solidFill>
                <a:latin typeface="Times New Roman"/>
                <a:cs typeface="Times New Roman"/>
              </a:rPr>
              <a:t>слова. </a:t>
            </a:r>
          </a:p>
        </p:txBody>
      </p:sp>
    </p:spTree>
    <p:extLst>
      <p:ext uri="{BB962C8B-B14F-4D97-AF65-F5344CB8AC3E}">
        <p14:creationId xmlns:p14="http://schemas.microsoft.com/office/powerpoint/2010/main" xmlns="" val="88068840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3479" y="4043393"/>
            <a:ext cx="8772225" cy="26776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800" b="1" i="1" dirty="0" smtClean="0">
                <a:latin typeface="Times New Roman"/>
                <a:cs typeface="Times New Roman"/>
              </a:rPr>
              <a:t>Гипотеза</a:t>
            </a:r>
            <a:r>
              <a:rPr lang="ru-RU" sz="2800" dirty="0" smtClean="0">
                <a:latin typeface="Times New Roman"/>
                <a:cs typeface="Times New Roman"/>
              </a:rPr>
              <a:t> - формирование </a:t>
            </a:r>
            <a:r>
              <a:rPr lang="ru-RU" sz="2800" dirty="0">
                <a:latin typeface="Times New Roman"/>
                <a:cs typeface="Times New Roman"/>
              </a:rPr>
              <a:t>культурно-гигиенических навыков у детей младшего дошкольного возраста будет проходить эффективно при условии взаимодействия дошкольного учреждения с семьей, правильности подбора форм, средств и методов воспитания, а так же высокой культуры поведения взрослых. </a:t>
            </a:r>
          </a:p>
        </p:txBody>
      </p:sp>
      <p:pic>
        <p:nvPicPr>
          <p:cNvPr id="2" name="Изображение 1" descr="P1070259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123479" y="228768"/>
            <a:ext cx="4427574" cy="3320681"/>
          </a:xfrm>
          <a:prstGeom prst="rect">
            <a:avLst/>
          </a:prstGeom>
        </p:spPr>
      </p:pic>
      <p:pic>
        <p:nvPicPr>
          <p:cNvPr id="4" name="Изображение 3" descr="P1070556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tretch>
            <a:fillRect/>
          </a:stretch>
        </p:blipFill>
        <p:spPr>
          <a:xfrm>
            <a:off x="4768238" y="267627"/>
            <a:ext cx="4375762" cy="328182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2855961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2372678" y="293873"/>
            <a:ext cx="4411176" cy="1162875"/>
          </a:xfrm>
        </p:spPr>
        <p:txBody>
          <a:bodyPr/>
          <a:lstStyle/>
          <a:p>
            <a:r>
              <a:rPr lang="ru-RU" sz="6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Задачи</a:t>
            </a:r>
            <a:endParaRPr lang="ru-RU" sz="6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250635" y="1706036"/>
            <a:ext cx="8772226" cy="4182035"/>
          </a:xfrm>
        </p:spPr>
        <p:txBody>
          <a:bodyPr>
            <a:noAutofit/>
          </a:bodyPr>
          <a:lstStyle/>
          <a:p>
            <a:r>
              <a:rPr lang="ru-RU" sz="3000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Изучить </a:t>
            </a:r>
            <a:r>
              <a:rPr lang="ru-RU" sz="300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педагогическую и методическую литературу по данной </a:t>
            </a:r>
            <a:r>
              <a:rPr lang="ru-RU" sz="3000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проблеме</a:t>
            </a:r>
            <a:r>
              <a:rPr lang="ru-RU" sz="3000" dirty="0">
                <a:solidFill>
                  <a:srgbClr val="000000"/>
                </a:solidFill>
                <a:latin typeface="Times New Roman"/>
                <a:cs typeface="Times New Roman"/>
              </a:rPr>
              <a:t>.</a:t>
            </a:r>
            <a:endParaRPr lang="ru-RU" sz="3000" dirty="0">
              <a:solidFill>
                <a:srgbClr val="000000"/>
              </a:solidFill>
              <a:effectLst/>
              <a:latin typeface="Times New Roman"/>
              <a:cs typeface="Times New Roman"/>
            </a:endParaRPr>
          </a:p>
          <a:p>
            <a:r>
              <a:rPr lang="ru-RU" sz="3000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Выявить </a:t>
            </a:r>
            <a:r>
              <a:rPr lang="ru-RU" sz="300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уровень сформированности культурно-гигиенических навыков у детей раннего дошкольного </a:t>
            </a:r>
            <a:r>
              <a:rPr lang="ru-RU" sz="3000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возраста.</a:t>
            </a:r>
          </a:p>
          <a:p>
            <a:r>
              <a:rPr lang="ru-RU" sz="3000" dirty="0" smtClean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Предложить </a:t>
            </a:r>
            <a:r>
              <a:rPr lang="ru-RU" sz="300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  <a:t>рекомендации по формированию культурно-гигиенических навыков у детей дошкольного возраста. </a:t>
            </a:r>
            <a:br>
              <a:rPr lang="ru-RU" sz="3000" dirty="0">
                <a:solidFill>
                  <a:srgbClr val="000000"/>
                </a:solidFill>
                <a:effectLst/>
                <a:latin typeface="Times New Roman"/>
                <a:cs typeface="Times New Roman"/>
              </a:rPr>
            </a:br>
            <a:endParaRPr lang="ru-RU" sz="3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398943574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1888117" y="205223"/>
            <a:ext cx="5413716" cy="826205"/>
          </a:xfrm>
        </p:spPr>
        <p:txBody>
          <a:bodyPr/>
          <a:lstStyle/>
          <a:p>
            <a:r>
              <a:rPr lang="ru-RU" sz="6000" dirty="0" smtClean="0">
                <a:solidFill>
                  <a:srgbClr val="000000"/>
                </a:solidFill>
                <a:latin typeface="Times New Roman"/>
                <a:cs typeface="Times New Roman"/>
              </a:rPr>
              <a:t>Методы</a:t>
            </a:r>
            <a:endParaRPr lang="ru-RU" sz="6000" dirty="0">
              <a:solidFill>
                <a:srgbClr val="000000"/>
              </a:solidFill>
              <a:latin typeface="Times New Roman"/>
              <a:cs typeface="Times New Roman"/>
            </a:endParaRP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186339" y="1164539"/>
            <a:ext cx="6752558" cy="4967436"/>
          </a:xfrm>
        </p:spPr>
        <p:txBody>
          <a:bodyPr>
            <a:noAutofit/>
          </a:bodyPr>
          <a:lstStyle/>
          <a:p>
            <a:r>
              <a:rPr lang="ru-RU" sz="30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Изучение психолого-педагогической литературы по проблеме</a:t>
            </a:r>
          </a:p>
          <a:p>
            <a:r>
              <a:rPr lang="ru-RU" sz="30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Н</a:t>
            </a:r>
            <a:r>
              <a:rPr lang="ru-RU" sz="30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аблюдение</a:t>
            </a:r>
            <a:endParaRPr lang="ru-RU" sz="3000" i="1" dirty="0" smtClean="0">
              <a:solidFill>
                <a:schemeClr val="tx1"/>
              </a:solidFill>
              <a:latin typeface="Times New Roman"/>
              <a:cs typeface="Times New Roman"/>
            </a:endParaRPr>
          </a:p>
          <a:p>
            <a:r>
              <a:rPr lang="ru-RU" sz="30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Анкетирование</a:t>
            </a:r>
          </a:p>
          <a:p>
            <a:r>
              <a:rPr lang="ru-RU" sz="30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 Беседа </a:t>
            </a:r>
          </a:p>
          <a:p>
            <a:r>
              <a:rPr lang="ru-RU" sz="30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Изучение педагогической документации</a:t>
            </a:r>
          </a:p>
          <a:p>
            <a:r>
              <a:rPr lang="ru-RU" sz="3000" i="1" dirty="0" smtClean="0">
                <a:solidFill>
                  <a:schemeClr val="tx1"/>
                </a:solidFill>
                <a:latin typeface="Times New Roman"/>
                <a:cs typeface="Times New Roman"/>
              </a:rPr>
              <a:t>Эксперимент </a:t>
            </a:r>
          </a:p>
          <a:p>
            <a:endParaRPr lang="ru-RU" sz="3000" i="1" dirty="0">
              <a:solidFill>
                <a:schemeClr val="tx1"/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54933788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68360" y="275942"/>
            <a:ext cx="7836521" cy="13388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dirty="0">
                <a:latin typeface="Times New Roman"/>
                <a:cs typeface="Times New Roman"/>
              </a:rPr>
              <a:t>Экспериментальная работа - проводилась в ГБОУ </a:t>
            </a:r>
          </a:p>
          <a:p>
            <a:r>
              <a:rPr lang="ru-RU" sz="2700" dirty="0">
                <a:latin typeface="Times New Roman"/>
                <a:cs typeface="Times New Roman"/>
              </a:rPr>
              <a:t>№ 2365 в первой младшей группе № 4 «Ладушки</a:t>
            </a:r>
            <a:r>
              <a:rPr lang="ru-RU" sz="2700" dirty="0" smtClean="0">
                <a:latin typeface="Times New Roman"/>
                <a:cs typeface="Times New Roman"/>
              </a:rPr>
              <a:t>». </a:t>
            </a:r>
            <a:r>
              <a:rPr lang="ru-RU" sz="2700" dirty="0">
                <a:latin typeface="Times New Roman"/>
                <a:cs typeface="Times New Roman"/>
              </a:rPr>
              <a:t>Количество детей по списку 13 человек.</a:t>
            </a:r>
          </a:p>
        </p:txBody>
      </p:sp>
      <p:pic>
        <p:nvPicPr>
          <p:cNvPr id="7" name="Изображение 6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404585" y="1765177"/>
            <a:ext cx="5485715" cy="43973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2064190892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Название 1"/>
          <p:cNvSpPr>
            <a:spLocks noGrp="1"/>
          </p:cNvSpPr>
          <p:nvPr>
            <p:ph type="title"/>
          </p:nvPr>
        </p:nvSpPr>
        <p:spPr>
          <a:xfrm>
            <a:off x="549275" y="776054"/>
            <a:ext cx="8042276" cy="1336956"/>
          </a:xfrm>
        </p:spPr>
        <p:txBody>
          <a:bodyPr/>
          <a:lstStyle/>
          <a:p>
            <a:r>
              <a:rPr lang="ru-RU" dirty="0" smtClean="0">
                <a:solidFill>
                  <a:srgbClr val="000000"/>
                </a:solidFill>
                <a:latin typeface="Times New Roman"/>
                <a:cs typeface="Times New Roman"/>
              </a:rPr>
              <a:t>Практическая часть. </a:t>
            </a:r>
            <a:r>
              <a:rPr lang="ru-RU" dirty="0">
                <a:solidFill>
                  <a:srgbClr val="000000"/>
                </a:solidFill>
                <a:latin typeface="Times New Roman"/>
                <a:cs typeface="Times New Roman"/>
              </a:rPr>
              <a:t>Констатирующий эксперимент. 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84432" y="4270944"/>
            <a:ext cx="9059568" cy="116955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600" b="1" i="1" dirty="0">
                <a:latin typeface="Times New Roman"/>
                <a:cs typeface="Times New Roman"/>
              </a:rPr>
              <a:t>Цель</a:t>
            </a:r>
            <a:r>
              <a:rPr lang="ru-RU" sz="2600" dirty="0">
                <a:latin typeface="Times New Roman"/>
                <a:cs typeface="Times New Roman"/>
              </a:rPr>
              <a:t> </a:t>
            </a:r>
            <a:r>
              <a:rPr lang="ru-RU" sz="2600" dirty="0" smtClean="0">
                <a:latin typeface="Times New Roman"/>
                <a:cs typeface="Times New Roman"/>
              </a:rPr>
              <a:t>–повысить  уровень </a:t>
            </a:r>
            <a:r>
              <a:rPr lang="ru-RU" sz="2600" dirty="0">
                <a:latin typeface="Times New Roman"/>
                <a:cs typeface="Times New Roman"/>
              </a:rPr>
              <a:t>владения </a:t>
            </a:r>
            <a:r>
              <a:rPr lang="ru-RU" sz="2600" dirty="0" smtClean="0">
                <a:latin typeface="Times New Roman"/>
                <a:cs typeface="Times New Roman"/>
              </a:rPr>
              <a:t>культурно-гигиеническими навыками у </a:t>
            </a:r>
            <a:r>
              <a:rPr lang="ru-RU" sz="2600" dirty="0">
                <a:latin typeface="Times New Roman"/>
                <a:cs typeface="Times New Roman"/>
              </a:rPr>
              <a:t>детей группы.</a:t>
            </a:r>
          </a:p>
          <a:p>
            <a:endParaRPr lang="ru-RU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120974" y="2816450"/>
            <a:ext cx="8868467" cy="89255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600" dirty="0">
                <a:latin typeface="Times New Roman"/>
                <a:cs typeface="Times New Roman"/>
              </a:rPr>
              <a:t>Диагностика первой младшей группы № </a:t>
            </a:r>
            <a:r>
              <a:rPr lang="ru-RU" sz="2600" dirty="0" smtClean="0">
                <a:latin typeface="Times New Roman"/>
                <a:cs typeface="Times New Roman"/>
              </a:rPr>
              <a:t>4 </a:t>
            </a:r>
          </a:p>
          <a:p>
            <a:pPr algn="ctr"/>
            <a:r>
              <a:rPr lang="ru-RU" sz="2600" dirty="0" smtClean="0">
                <a:latin typeface="Times New Roman"/>
                <a:cs typeface="Times New Roman"/>
              </a:rPr>
              <a:t>« </a:t>
            </a:r>
            <a:r>
              <a:rPr lang="ru-RU" sz="2600" dirty="0">
                <a:latin typeface="Times New Roman"/>
                <a:cs typeface="Times New Roman"/>
              </a:rPr>
              <a:t>Ладушки» ГОУ №2365 </a:t>
            </a:r>
          </a:p>
        </p:txBody>
      </p:sp>
    </p:spTree>
    <p:extLst>
      <p:ext uri="{BB962C8B-B14F-4D97-AF65-F5344CB8AC3E}">
        <p14:creationId xmlns:p14="http://schemas.microsoft.com/office/powerpoint/2010/main" xmlns="" val="274310783"/>
      </p:ext>
    </p:extLst>
  </p:cSld>
  <p:clrMapOvr>
    <a:masterClrMapping/>
  </p:clrMapOvr>
  <p:transition spd="slow">
    <p:wipe dir="r"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Бриз">
  <a:themeElements>
    <a:clrScheme name="Бриз">
      <a:dk1>
        <a:sysClr val="windowText" lastClr="000000"/>
      </a:dk1>
      <a:lt1>
        <a:sysClr val="window" lastClr="FFFFFF"/>
      </a:lt1>
      <a:dk2>
        <a:srgbClr val="09213B"/>
      </a:dk2>
      <a:lt2>
        <a:srgbClr val="D5EDF4"/>
      </a:lt2>
      <a:accent1>
        <a:srgbClr val="2C7C9F"/>
      </a:accent1>
      <a:accent2>
        <a:srgbClr val="244A58"/>
      </a:accent2>
      <a:accent3>
        <a:srgbClr val="E2751D"/>
      </a:accent3>
      <a:accent4>
        <a:srgbClr val="FFB400"/>
      </a:accent4>
      <a:accent5>
        <a:srgbClr val="7EB606"/>
      </a:accent5>
      <a:accent6>
        <a:srgbClr val="C00000"/>
      </a:accent6>
      <a:hlink>
        <a:srgbClr val="7030A0"/>
      </a:hlink>
      <a:folHlink>
        <a:srgbClr val="00B0F0"/>
      </a:folHlink>
    </a:clrScheme>
    <a:fontScheme name="Бриз">
      <a:maj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ajorFont>
      <a:minorFont>
        <a:latin typeface="News Gothic MT"/>
        <a:ea typeface=""/>
        <a:cs typeface=""/>
        <a:font script="Jpan" typeface="ＭＳ Ｐゴシック"/>
        <a:font script="Hans" typeface="宋体"/>
        <a:font script="Hant" typeface="新細明體"/>
      </a:minorFont>
    </a:fontScheme>
    <a:fmtScheme name="Бриз">
      <a:fillStyleLst>
        <a:solidFill>
          <a:schemeClr val="phClr"/>
        </a:solidFill>
        <a:gradFill rotWithShape="1">
          <a:gsLst>
            <a:gs pos="31000">
              <a:schemeClr val="phClr">
                <a:tint val="100000"/>
                <a:shade val="100000"/>
                <a:satMod val="120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lin ang="5400000" scaled="1"/>
        </a:gradFill>
        <a:gradFill rotWithShape="1">
          <a:gsLst>
            <a:gs pos="0">
              <a:schemeClr val="phClr">
                <a:shade val="100000"/>
                <a:satMod val="120000"/>
              </a:schemeClr>
            </a:gs>
            <a:gs pos="69000">
              <a:schemeClr val="phClr">
                <a:tint val="80000"/>
                <a:shade val="100000"/>
                <a:satMod val="150000"/>
              </a:schemeClr>
            </a:gs>
            <a:gs pos="100000">
              <a:schemeClr val="phClr">
                <a:tint val="50000"/>
                <a:shade val="100000"/>
                <a:satMod val="15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dbl" algn="ctr">
          <a:solidFill>
            <a:schemeClr val="phClr"/>
          </a:solidFill>
          <a:prstDash val="solid"/>
        </a:ln>
        <a:ln w="31750" cap="flat" cmpd="dbl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sx="101000" sy="101000" rotWithShape="0">
              <a:srgbClr val="000000">
                <a:alpha val="40000"/>
              </a:srgbClr>
            </a:outerShdw>
          </a:effectLst>
        </a:effectStyle>
        <a:effectStyle>
          <a:effectLst>
            <a:innerShdw blurRad="127000" dist="25400" dir="13500000">
              <a:srgbClr val="C0C0C0">
                <a:alpha val="75000"/>
              </a:srgbClr>
            </a:innerShdw>
            <a:outerShdw blurRad="88900" dist="25400" dir="5400000" sx="102000" sy="102000" algn="ctr" rotWithShape="0">
              <a:srgbClr val="C0C0C0">
                <a:alpha val="40000"/>
              </a:srgbClr>
            </a:outerShdw>
          </a:effectLst>
          <a:scene3d>
            <a:camera prst="perspectiveLeft" fov="300000"/>
            <a:lightRig rig="soft" dir="l">
              <a:rot lat="0" lon="0" rev="4200000"/>
            </a:lightRig>
          </a:scene3d>
          <a:sp3d extrusionH="38100" prstMaterial="powder">
            <a:bevelT w="50800" h="88900" prst="convex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1">
            <a:duotone>
              <a:schemeClr val="phClr">
                <a:shade val="40000"/>
                <a:satMod val="400000"/>
              </a:schemeClr>
              <a:schemeClr val="phClr">
                <a:tint val="10000"/>
                <a:satMod val="20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Бриз.thmx</Template>
  <TotalTime>160</TotalTime>
  <Words>512</Words>
  <Application>Microsoft Office PowerPoint</Application>
  <PresentationFormat>Экран (4:3)</PresentationFormat>
  <Paragraphs>61</Paragraphs>
  <Slides>20</Slides>
  <Notes>0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20</vt:i4>
      </vt:variant>
    </vt:vector>
  </HeadingPairs>
  <TitlesOfParts>
    <vt:vector size="22" baseType="lpstr">
      <vt:lpstr>Бриз</vt:lpstr>
      <vt:lpstr>Документ</vt:lpstr>
      <vt:lpstr>Формирование культурно-гигиенических навыков у детей младшего возраста с помощью художественного слова.</vt:lpstr>
      <vt:lpstr>Введение</vt:lpstr>
      <vt:lpstr>Слайд 3</vt:lpstr>
      <vt:lpstr>Слайд 4</vt:lpstr>
      <vt:lpstr>Слайд 5</vt:lpstr>
      <vt:lpstr>Задачи</vt:lpstr>
      <vt:lpstr>Методы</vt:lpstr>
      <vt:lpstr>Слайд 8</vt:lpstr>
      <vt:lpstr>Практическая часть. Констатирующий эксперимент. </vt:lpstr>
      <vt:lpstr>Слайд 10</vt:lpstr>
      <vt:lpstr>Слайд 11</vt:lpstr>
      <vt:lpstr>Формирующий эксперимент </vt:lpstr>
      <vt:lpstr>Слайд 13</vt:lpstr>
      <vt:lpstr>Слайд 14</vt:lpstr>
      <vt:lpstr>Слайд 15</vt:lpstr>
      <vt:lpstr>Слайд 16</vt:lpstr>
      <vt:lpstr>Контрольный эксперимент. </vt:lpstr>
      <vt:lpstr>Слайд 18</vt:lpstr>
      <vt:lpstr>Слайд 19</vt:lpstr>
      <vt:lpstr>Спасибо за внимание!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Формирование культурно-гигиенических навыков у детей младшего возраста с помощью литературного слова.</dc:title>
  <dc:creator>Ирина Рычкова</dc:creator>
  <cp:lastModifiedBy>Марина</cp:lastModifiedBy>
  <cp:revision>25</cp:revision>
  <dcterms:created xsi:type="dcterms:W3CDTF">2012-05-28T15:56:16Z</dcterms:created>
  <dcterms:modified xsi:type="dcterms:W3CDTF">2013-01-18T10:16:10Z</dcterms:modified>
</cp:coreProperties>
</file>