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97" r:id="rId4"/>
    <p:sldId id="298" r:id="rId5"/>
    <p:sldId id="26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3" r:id="rId17"/>
    <p:sldId id="294" r:id="rId18"/>
    <p:sldId id="295" r:id="rId19"/>
    <p:sldId id="296" r:id="rId20"/>
    <p:sldId id="299" r:id="rId21"/>
    <p:sldId id="300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10D45-7D4C-42B1-B7F8-F9BF67E44E2D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84756-B601-44BF-97DB-C946CD4B4B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527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15D04-3C79-4694-8187-E8A918C1996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4CEC7-2BC5-4DBA-BA1D-7C06E25850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332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оризонтальный свиток 7"/>
          <p:cNvSpPr/>
          <p:nvPr userDrawn="1"/>
        </p:nvSpPr>
        <p:spPr>
          <a:xfrm>
            <a:off x="2483768" y="1052736"/>
            <a:ext cx="5976664" cy="3312368"/>
          </a:xfrm>
          <a:prstGeom prst="horizontalScroll">
            <a:avLst/>
          </a:prstGeom>
          <a:solidFill>
            <a:schemeClr val="accent6">
              <a:lumMod val="75000"/>
              <a:alpha val="79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4" y="2562934"/>
            <a:ext cx="2488081" cy="2448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BD1-A661-48E7-8438-866E4A003643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28AE-6865-41AC-B7C2-7BD33D4485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11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BD1-A661-48E7-8438-866E4A003643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28AE-6865-41AC-B7C2-7BD33D4485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985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7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4FBD1-A661-48E7-8438-866E4A003643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328AE-6865-41AC-B7C2-7BD33D4485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21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692696"/>
            <a:ext cx="5600712" cy="316493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b="1" i="1" dirty="0"/>
              <a:t>Пальчиками играем - речь мы детей развиваем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i="1" dirty="0" smtClean="0"/>
              <a:t>Истоки </a:t>
            </a:r>
            <a:r>
              <a:rPr lang="ru-RU" sz="2000" i="1" dirty="0"/>
              <a:t>способностей и дарований детей – </a:t>
            </a:r>
            <a:br>
              <a:rPr lang="ru-RU" sz="2000" i="1" dirty="0"/>
            </a:br>
            <a:r>
              <a:rPr lang="ru-RU" sz="2000" i="1" dirty="0"/>
              <a:t>на кончиках их пальцев.</a:t>
            </a:r>
            <a:br>
              <a:rPr lang="ru-RU" sz="2000" i="1" dirty="0"/>
            </a:br>
            <a:r>
              <a:rPr lang="ru-RU" sz="2000" i="1" dirty="0"/>
              <a:t>В.А. Сухомлинский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5229200"/>
            <a:ext cx="6400800" cy="136815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      Автор презентации учитель-логопед: 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err="1" smtClean="0">
                <a:solidFill>
                  <a:schemeClr val="tx1"/>
                </a:solidFill>
              </a:rPr>
              <a:t>Жучкова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Маргарита </a:t>
            </a:r>
            <a:r>
              <a:rPr lang="ru-RU" sz="2000" dirty="0" smtClean="0">
                <a:solidFill>
                  <a:schemeClr val="tx1"/>
                </a:solidFill>
              </a:rPr>
              <a:t>Николаевна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ГБОУ д/с № 854 ЮАО  </a:t>
            </a:r>
          </a:p>
        </p:txBody>
      </p:sp>
      <p:pic>
        <p:nvPicPr>
          <p:cNvPr id="18434" name="Picture 2" descr="D:\Документы\МАРГАРИТА\логопункт\фото детей д.с\DSC021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04364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/>
              <a:t>Зайчик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i="1" dirty="0"/>
              <a:t>Ушки длинные у зайки,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i="1" dirty="0"/>
              <a:t>Из кустов они торчат.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i="1" dirty="0"/>
              <a:t>Он и прыгает, и скачет,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i="1" dirty="0"/>
              <a:t>Веселит своих зайчат.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i="1" dirty="0"/>
              <a:t/>
            </a:r>
            <a:br>
              <a:rPr lang="ru-RU" sz="3100" i="1" dirty="0"/>
            </a:br>
            <a:endParaRPr lang="ru-RU" sz="3100" dirty="0"/>
          </a:p>
        </p:txBody>
      </p:sp>
      <p:pic>
        <p:nvPicPr>
          <p:cNvPr id="4098" name="Picture 2" descr="za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4237"/>
            <a:ext cx="11906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2828836"/>
            <a:ext cx="24482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Локтём опереться на стол, указательный и средний пальцы развести в стороны, остальные сжать в кулак.</a:t>
            </a:r>
            <a:br>
              <a:rPr lang="ru-RU" dirty="0"/>
            </a:br>
            <a:endParaRPr lang="ru-RU" dirty="0"/>
          </a:p>
        </p:txBody>
      </p:sp>
      <p:pic>
        <p:nvPicPr>
          <p:cNvPr id="4099" name="Picture 3" descr="D:\Документы\МАРГАРИТА\логопункт\фото детей д.с\DSC021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24944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29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err="1" smtClean="0"/>
              <a:t>Улиточка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i="1" dirty="0" smtClean="0"/>
              <a:t>У </a:t>
            </a:r>
            <a:r>
              <a:rPr lang="ru-RU" sz="2800" i="1" dirty="0"/>
              <a:t>улитки-крошки</a:t>
            </a:r>
            <a:br>
              <a:rPr lang="ru-RU" sz="2800" i="1" dirty="0"/>
            </a:br>
            <a:r>
              <a:rPr lang="ru-RU" sz="2800" i="1" dirty="0"/>
              <a:t>Подрастают рожки.</a:t>
            </a:r>
            <a:br>
              <a:rPr lang="ru-RU" sz="2800" i="1" dirty="0"/>
            </a:br>
            <a:r>
              <a:rPr lang="ru-RU" sz="2800" i="1" dirty="0"/>
              <a:t>Научу её ходить,</a:t>
            </a:r>
            <a:br>
              <a:rPr lang="ru-RU" sz="2800" i="1" dirty="0"/>
            </a:br>
            <a:r>
              <a:rPr lang="ru-RU" sz="2800" i="1" dirty="0"/>
              <a:t>Если будут ножки.</a:t>
            </a:r>
            <a:br>
              <a:rPr lang="ru-RU" sz="2800" i="1" dirty="0"/>
            </a:br>
            <a:endParaRPr lang="ru-RU" sz="2800" dirty="0"/>
          </a:p>
        </p:txBody>
      </p:sp>
      <p:pic>
        <p:nvPicPr>
          <p:cNvPr id="5122" name="Picture 2" descr="ulit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11906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8431" y="3068960"/>
            <a:ext cx="30243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Пальцы сжать в кулачок. Выдвинуть указательный палец и мизинец. Продвигаясь медленно вперёд, "улитка" шевелит "усиками".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pic>
        <p:nvPicPr>
          <p:cNvPr id="5123" name="Picture 3" descr="D:\Документы\МАРГАРИТА\логопункт\фото детей д.с\DSC02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08920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5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0666"/>
            <a:ext cx="8229600" cy="301034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Птички 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         </a:t>
            </a:r>
            <a:r>
              <a:rPr lang="ru-RU" sz="2800" i="1" dirty="0" smtClean="0"/>
              <a:t>Пальчики </a:t>
            </a:r>
            <a:r>
              <a:rPr lang="ru-RU" sz="2800" i="1" dirty="0"/>
              <a:t>- </a:t>
            </a:r>
            <a:r>
              <a:rPr lang="ru-RU" sz="2800" i="1" dirty="0" smtClean="0"/>
              <a:t>головка, Крылышки </a:t>
            </a:r>
            <a:r>
              <a:rPr lang="ru-RU" sz="2800" i="1" dirty="0"/>
              <a:t>- ладошка.</a:t>
            </a:r>
            <a:br>
              <a:rPr lang="ru-RU" sz="2800" i="1" dirty="0"/>
            </a:br>
            <a:r>
              <a:rPr lang="ru-RU" sz="2800" i="1" dirty="0" smtClean="0"/>
              <a:t>     Птички </a:t>
            </a:r>
            <a:r>
              <a:rPr lang="ru-RU" sz="2800" i="1" dirty="0"/>
              <a:t>летели, </a:t>
            </a:r>
            <a:r>
              <a:rPr lang="ru-RU" sz="2800" dirty="0"/>
              <a:t>(помахать "крыльями")</a:t>
            </a:r>
            <a:r>
              <a:rPr lang="ru-RU" sz="2800" i="1" dirty="0"/>
              <a:t/>
            </a:r>
            <a:br>
              <a:rPr lang="ru-RU" sz="2800" i="1" dirty="0"/>
            </a:br>
            <a:r>
              <a:rPr lang="ru-RU" sz="2800" i="1" dirty="0" smtClean="0"/>
              <a:t>        Сели </a:t>
            </a:r>
            <a:r>
              <a:rPr lang="ru-RU" sz="2800" i="1" dirty="0"/>
              <a:t>- посидели, </a:t>
            </a:r>
            <a:r>
              <a:rPr lang="ru-RU" sz="2800" dirty="0"/>
              <a:t>(прижать ладони к груди)</a:t>
            </a:r>
            <a:r>
              <a:rPr lang="ru-RU" sz="2800" i="1" dirty="0"/>
              <a:t/>
            </a:r>
            <a:br>
              <a:rPr lang="ru-RU" sz="2800" i="1" dirty="0"/>
            </a:br>
            <a:r>
              <a:rPr lang="ru-RU" sz="2800" i="1" dirty="0"/>
              <a:t>Дальше полетели.</a:t>
            </a:r>
            <a:br>
              <a:rPr lang="ru-RU" sz="2800" i="1" dirty="0"/>
            </a:br>
            <a:endParaRPr lang="ru-RU" sz="2800" dirty="0"/>
          </a:p>
        </p:txBody>
      </p:sp>
      <p:pic>
        <p:nvPicPr>
          <p:cNvPr id="6146" name="Picture 2" descr="ptichk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38" y="188640"/>
            <a:ext cx="14763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D:\Документы\МАРГАРИТА\логопункт\фото детей д.с\DSC021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2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Документы\МАРГАРИТА\логопункт\фото детей д.с\DSC021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37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Петух</a:t>
            </a:r>
            <a:br>
              <a:rPr lang="ru-RU" sz="2800" b="1" dirty="0" smtClean="0"/>
            </a:br>
            <a:r>
              <a:rPr lang="ru-RU" sz="2800" i="1" dirty="0"/>
              <a:t>Петушок стоит весь яркий,</a:t>
            </a:r>
            <a:br>
              <a:rPr lang="ru-RU" sz="2800" i="1" dirty="0"/>
            </a:br>
            <a:r>
              <a:rPr lang="ru-RU" sz="2800" i="1" dirty="0"/>
              <a:t>Гребешок он чистит лапкой</a:t>
            </a:r>
            <a:endParaRPr lang="ru-RU" sz="2800" dirty="0"/>
          </a:p>
        </p:txBody>
      </p:sp>
      <p:pic>
        <p:nvPicPr>
          <p:cNvPr id="7170" name="Picture 2" descr="petu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4763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3105835"/>
            <a:ext cx="19442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Большой и указательный пальцы соединить, остальные поднять и слегка загнуть</a:t>
            </a:r>
          </a:p>
        </p:txBody>
      </p:sp>
      <p:pic>
        <p:nvPicPr>
          <p:cNvPr id="7171" name="Picture 3" descr="D:\Документы\МАРГАРИТА\логопункт\фото детей д.с\DSC021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588" y="4005064"/>
            <a:ext cx="189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Документы\МАРГАРИТА\логопункт\фото детей д.с\DSC021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40000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94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Колокольчик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i="1" dirty="0" err="1"/>
              <a:t>Колокольчик</a:t>
            </a:r>
            <a:r>
              <a:rPr lang="ru-RU" sz="2800" i="1" dirty="0"/>
              <a:t> всё звенит,</a:t>
            </a:r>
            <a:br>
              <a:rPr lang="ru-RU" sz="2800" i="1" dirty="0"/>
            </a:br>
            <a:r>
              <a:rPr lang="ru-RU" sz="2800" i="1" dirty="0"/>
              <a:t>Язычком он шевелит.</a:t>
            </a:r>
            <a:br>
              <a:rPr lang="ru-RU" sz="2800" i="1" dirty="0"/>
            </a:br>
            <a:endParaRPr lang="ru-RU" sz="2800" dirty="0"/>
          </a:p>
        </p:txBody>
      </p:sp>
      <p:pic>
        <p:nvPicPr>
          <p:cNvPr id="8194" name="Picture 2" descr="kolokolchi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260648"/>
            <a:ext cx="14763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2967335"/>
            <a:ext cx="23580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Подушечки пальцев соединить в щепотку и раскачивать кистью из стороны в сторону</a:t>
            </a:r>
            <a:br>
              <a:rPr lang="ru-RU" dirty="0"/>
            </a:br>
            <a:endParaRPr lang="ru-RU" dirty="0"/>
          </a:p>
        </p:txBody>
      </p:sp>
      <p:pic>
        <p:nvPicPr>
          <p:cNvPr id="8195" name="Picture 3" descr="D:\Документы\МАРГАРИТА\логопункт\фото детей д.с\DSC021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584" y="3705974"/>
            <a:ext cx="21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Документы\МАРГАРИТА\логопункт\фото детей д.с\DSC021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84784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90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Замок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i="1" dirty="0"/>
              <a:t>На двери висит замок.</a:t>
            </a:r>
            <a:br>
              <a:rPr lang="ru-RU" sz="2800" i="1" dirty="0"/>
            </a:br>
            <a:r>
              <a:rPr lang="ru-RU" sz="2800" i="1" dirty="0" smtClean="0"/>
              <a:t>Кто </a:t>
            </a:r>
            <a:r>
              <a:rPr lang="ru-RU" sz="2800" i="1" dirty="0"/>
              <a:t>его открыть бы мог?</a:t>
            </a:r>
            <a:br>
              <a:rPr lang="ru-RU" sz="2800" i="1" dirty="0"/>
            </a:br>
            <a:r>
              <a:rPr lang="ru-RU" sz="2800" i="1" dirty="0"/>
              <a:t>Покрутили, постучали,</a:t>
            </a:r>
            <a:br>
              <a:rPr lang="ru-RU" sz="2800" i="1" dirty="0"/>
            </a:br>
            <a:r>
              <a:rPr lang="ru-RU" sz="2800" i="1" dirty="0"/>
              <a:t>Потянули и открыли!</a:t>
            </a:r>
            <a:br>
              <a:rPr lang="ru-RU" sz="2800" i="1" dirty="0"/>
            </a:br>
            <a:r>
              <a:rPr lang="ru-RU" sz="2800" i="1" dirty="0"/>
              <a:t/>
            </a:r>
            <a:br>
              <a:rPr lang="ru-RU" sz="2800" i="1" dirty="0"/>
            </a:br>
            <a:endParaRPr lang="ru-RU" sz="2800" dirty="0"/>
          </a:p>
        </p:txBody>
      </p:sp>
      <p:pic>
        <p:nvPicPr>
          <p:cNvPr id="9218" name="Picture 2" descr="zam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138113"/>
            <a:ext cx="14763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9582" y="1988840"/>
            <a:ext cx="38164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Руки </a:t>
            </a:r>
            <a:r>
              <a:rPr lang="ru-RU" dirty="0"/>
              <a:t>сложить в замок, переплетая пальцы. Читая стих, ритмично раскачивайте "замок". На слове "постучали" ритмично постукивайте друг об друга основаниями ладоней (пальцы не расцеплять). На слове "покрутили" одну руку тянем на себя, а другую от себя, попеременно меняя их. На слове "потянули" тянем руки в разные в стороны, выпрямляя пальцы, но не расцепляя их. На словах "и открыли" резко отпускаем руки и широко разводим их в стороны. </a:t>
            </a:r>
            <a:br>
              <a:rPr lang="ru-RU" dirty="0"/>
            </a:br>
            <a:endParaRPr lang="ru-RU" dirty="0"/>
          </a:p>
        </p:txBody>
      </p:sp>
      <p:pic>
        <p:nvPicPr>
          <p:cNvPr id="9220" name="Picture 4" descr="D:\Документы\МАРГАРИТА\логопункт\фото детей д.с\DSC021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64904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87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Флажок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i="1" dirty="0"/>
              <a:t>Я в руке флажок держу</a:t>
            </a:r>
            <a:br>
              <a:rPr lang="ru-RU" sz="2800" i="1" dirty="0"/>
            </a:br>
            <a:r>
              <a:rPr lang="ru-RU" sz="2800" i="1" dirty="0"/>
              <a:t>И ребятам им машу.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10242" name="Picture 2" descr="flag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19" y="260648"/>
            <a:ext cx="10668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2690336"/>
            <a:ext cx="23042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Четыре пальца (указательный, средний, безымянный и мизинец) вместе, а большой опущен вниз. Тыльная сторона ладони - к себе.</a:t>
            </a:r>
            <a:br>
              <a:rPr lang="ru-RU" dirty="0"/>
            </a:br>
            <a:endParaRPr lang="ru-RU" dirty="0"/>
          </a:p>
        </p:txBody>
      </p:sp>
      <p:pic>
        <p:nvPicPr>
          <p:cNvPr id="10243" name="Picture 3" descr="D:\Документы\МАРГАРИТА\логопункт\фото детей д.с\DSC021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90336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32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Лодка</a:t>
            </a:r>
            <a:br>
              <a:rPr lang="ru-RU" sz="2800" b="1" dirty="0" smtClean="0"/>
            </a:br>
            <a:r>
              <a:rPr lang="ru-RU" sz="2800" i="1" dirty="0"/>
              <a:t>Лодочка плывёт по речке,</a:t>
            </a:r>
            <a:br>
              <a:rPr lang="ru-RU" sz="2800" i="1" dirty="0"/>
            </a:br>
            <a:r>
              <a:rPr lang="ru-RU" sz="2800" i="1" dirty="0"/>
              <a:t>Оставляя на воде колечки.</a:t>
            </a:r>
            <a:endParaRPr lang="ru-RU" sz="2800" dirty="0"/>
          </a:p>
        </p:txBody>
      </p:sp>
      <p:pic>
        <p:nvPicPr>
          <p:cNvPr id="11266" name="Picture 2" descr="lod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6" y="332656"/>
            <a:ext cx="11239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2828836"/>
            <a:ext cx="28803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Обе ладони поставлены на ребро, большие пальцы прижаты к ладоням (как ковшик).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3" descr="D:\Документы\МАРГАРИТА\логопункт\фото детей д.с\DSC021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420888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41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Скворечник</a:t>
            </a:r>
            <a:br>
              <a:rPr lang="ru-RU" sz="2800" b="1" dirty="0" smtClean="0"/>
            </a:br>
            <a:r>
              <a:rPr lang="ru-RU" sz="2400" i="1" dirty="0" smtClean="0"/>
              <a:t>Скворец </a:t>
            </a:r>
            <a:r>
              <a:rPr lang="ru-RU" sz="2400" i="1" dirty="0"/>
              <a:t>в скворечнике живёт</a:t>
            </a:r>
            <a:br>
              <a:rPr lang="ru-RU" sz="2400" i="1" dirty="0"/>
            </a:br>
            <a:r>
              <a:rPr lang="ru-RU" sz="2400" i="1" dirty="0"/>
              <a:t>И песню звонкую поёт.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                                        </a:t>
            </a:r>
            <a:br>
              <a:rPr lang="ru-RU" sz="2400" dirty="0"/>
            </a:br>
            <a:endParaRPr lang="ru-RU" sz="2800" dirty="0"/>
          </a:p>
        </p:txBody>
      </p:sp>
      <p:pic>
        <p:nvPicPr>
          <p:cNvPr id="12290" name="Picture 2" descr="skvorechn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16632"/>
            <a:ext cx="12382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2708920"/>
            <a:ext cx="21602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Ладошки вертикально поставлены друг к другу., мизинцы прижаты (как лодочка), а большие пальцы загнуты внутрь.</a:t>
            </a:r>
          </a:p>
        </p:txBody>
      </p:sp>
      <p:pic>
        <p:nvPicPr>
          <p:cNvPr id="12293" name="Picture 5" descr="D:\Документы\МАРГАРИТА\логопункт\фото детей д.с\DSC021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420888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13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Цепочки</a:t>
            </a:r>
            <a:br>
              <a:rPr lang="ru-RU" sz="2800" b="1" dirty="0" smtClean="0"/>
            </a:br>
            <a:r>
              <a:rPr lang="ru-RU" sz="2800" i="1" dirty="0"/>
              <a:t>Пальчики перебираем</a:t>
            </a:r>
            <a:br>
              <a:rPr lang="ru-RU" sz="2800" i="1" dirty="0"/>
            </a:br>
            <a:r>
              <a:rPr lang="ru-RU" sz="2800" i="1" dirty="0"/>
              <a:t>И цепочку получаем.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13314" name="Picture 2" descr="cepoch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260648"/>
            <a:ext cx="13620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0200" y="2876461"/>
            <a:ext cx="35937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Большой и указательный пальцы левой руки в кольце. Через него попеременно пропускаются колечки из пальчиков правой руки.</a:t>
            </a:r>
          </a:p>
        </p:txBody>
      </p:sp>
      <p:pic>
        <p:nvPicPr>
          <p:cNvPr id="13315" name="Picture 3" descr="D:\Документы\МАРГАРИТА\логопункт\фото детей д.с\DSC021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691" y="2636912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82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Для чего нужна пальчиковая гимнастика?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1785926"/>
            <a:ext cx="82868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На всех этапах жизни ребенка движения рук играют важнейшую роль. Самый благоприятный период для развития интеллектуальных и творческих возможностей человека – от 3 до 9 лет, когда кора больших полушарий еще окончательно не сформирована.</a:t>
            </a:r>
          </a:p>
          <a:p>
            <a:endParaRPr lang="ru-RU" sz="2400" i="1" dirty="0" smtClean="0"/>
          </a:p>
          <a:p>
            <a:r>
              <a:rPr lang="ru-RU" sz="2400" i="1" dirty="0" smtClean="0"/>
              <a:t>Выполняя </a:t>
            </a:r>
            <a:r>
              <a:rPr lang="ru-RU" sz="2400" i="1" dirty="0"/>
              <a:t>пальчиками различные упражнения, ребенок достигает хорошего развития мелкой моторики рук, которая на только оказывает благоприятное влияние на развитие речи (так как при этом индуктивно происходит возбуждение в центрах речи), но и подготавливает ребенка к рисованию и письму.</a:t>
            </a:r>
            <a:endParaRPr lang="ru-RU" sz="2400" dirty="0"/>
          </a:p>
          <a:p>
            <a:r>
              <a:rPr lang="ru-RU" sz="2400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Играем пальчиками.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2385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20602"/>
            <a:ext cx="32385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34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Рекомендуемая литература: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107" y="1254311"/>
            <a:ext cx="3150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2076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607" y="4076752"/>
            <a:ext cx="2520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83630"/>
            <a:ext cx="19050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878597"/>
            <a:ext cx="20478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16097"/>
            <a:ext cx="1732809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61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281009707_trulyal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60710"/>
            <a:ext cx="8715436" cy="648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472" y="5286388"/>
            <a:ext cx="7929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2">
                    <a:lumMod val="10000"/>
                  </a:schemeClr>
                </a:solidFill>
              </a:rPr>
              <a:t>Спасибо за внимание!</a:t>
            </a:r>
            <a:endParaRPr lang="ru-RU" sz="6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cs typeface="Trebuchet MS" pitchFamily="34" charset="0"/>
              </a:rPr>
              <a:t>Что же происходит, когда дети занимается пальчиковой гимнастикой?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59052"/>
            <a:ext cx="55446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fontAlgn="auto">
              <a:buFont typeface="Wingdings" pitchFamily="2" charset="2"/>
              <a:buAutoNum type="arabicPeriod"/>
              <a:defRPr/>
            </a:pPr>
            <a:r>
              <a:rPr lang="ru-RU" b="1" dirty="0"/>
              <a:t>Выполнение упражнений и ритмических движений пальцами индуктивно приводит к возбуждению в речевых центрах головного мозга и резкому усилению согласованной деятельности речевых зон, что , в конечном итоге, стимулирует  развитие речи.</a:t>
            </a:r>
          </a:p>
          <a:p>
            <a:pPr marL="533400" indent="-533400" fontAlgn="auto">
              <a:buFont typeface="Wingdings" pitchFamily="2" charset="2"/>
              <a:buAutoNum type="arabicPeriod"/>
              <a:defRPr/>
            </a:pPr>
            <a:r>
              <a:rPr lang="ru-RU" b="1" dirty="0"/>
              <a:t>Игры с пальчиками создают благоприятный эмоциональный фон, развивают умение подражать взрослому, учат вслушиваться и понимать смысл речи, повышают речевую активность детей.</a:t>
            </a:r>
          </a:p>
          <a:p>
            <a:pPr marL="533400" indent="-533400" fontAlgn="auto">
              <a:buFont typeface="Wingdings" pitchFamily="2" charset="2"/>
              <a:buAutoNum type="arabicPeriod"/>
              <a:defRPr/>
            </a:pPr>
            <a:r>
              <a:rPr lang="ru-RU" b="1" dirty="0"/>
              <a:t>Малыши учатся концентрировать своё внимание и правильно его распределить.</a:t>
            </a:r>
          </a:p>
          <a:p>
            <a:pPr marL="533400" indent="-533400" fontAlgn="auto">
              <a:buFont typeface="Wingdings" pitchFamily="2" charset="2"/>
              <a:buNone/>
              <a:defRPr/>
            </a:pPr>
            <a:endParaRPr lang="ru-RU" dirty="0"/>
          </a:p>
        </p:txBody>
      </p:sp>
      <p:pic>
        <p:nvPicPr>
          <p:cNvPr id="16387" name="Picture 3" descr="D:\Документы\МАРГАРИТА\логопункт\фото детей д.с\DSC021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69370"/>
            <a:ext cx="189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D:\Документы\МАРГАРИТА\логопункт\фото детей д.с\DSC021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80728"/>
            <a:ext cx="21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78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39143"/>
            <a:ext cx="4824536" cy="433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 smtClean="0"/>
              <a:t>4. Если </a:t>
            </a:r>
            <a:r>
              <a:rPr lang="ru-RU" b="1" dirty="0"/>
              <a:t>дети будут выполнять упражнения, сопровождая короткими стихотворными строчками, то их речь станет более чёткой, ритмичной, яркой, и усилится контроль за выполняемыми движениями</a:t>
            </a:r>
            <a:r>
              <a:rPr lang="ru-RU" dirty="0"/>
              <a:t>.</a:t>
            </a:r>
          </a:p>
          <a:p>
            <a:pPr fontAlgn="auto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/>
              <a:t>5.  </a:t>
            </a:r>
            <a:r>
              <a:rPr lang="ru-RU" b="1" dirty="0"/>
              <a:t>Развивается память у детей, так  как</a:t>
            </a:r>
            <a:r>
              <a:rPr lang="ru-RU" dirty="0"/>
              <a:t> </a:t>
            </a:r>
            <a:r>
              <a:rPr lang="ru-RU" b="1" dirty="0"/>
              <a:t>они учатся запоминать определённые положения рук и последовательность движений .</a:t>
            </a:r>
          </a:p>
          <a:p>
            <a:pPr fontAlgn="auto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/>
              <a:t>6.</a:t>
            </a:r>
            <a:r>
              <a:rPr lang="ru-RU" b="1" dirty="0"/>
              <a:t>  У детей развивается воображение и фантазия. Овладев всеми упражнениями, дети смогут «рассказывать </a:t>
            </a:r>
            <a:r>
              <a:rPr lang="ru-RU" b="1" dirty="0" err="1"/>
              <a:t>руками»целые</a:t>
            </a:r>
            <a:r>
              <a:rPr lang="ru-RU" b="1" dirty="0"/>
              <a:t> истории.</a:t>
            </a:r>
          </a:p>
          <a:p>
            <a:pPr fontAlgn="auto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/>
              <a:t>7. </a:t>
            </a:r>
            <a:r>
              <a:rPr lang="ru-RU" b="1" dirty="0"/>
              <a:t> В результате освоения всех упражнений кисти рук и пальцы приобретают силу, хорошую подвижность и гибкость, а это в дальнейшем облегчит владение навыком письма.</a:t>
            </a:r>
            <a:endParaRPr lang="ru-RU" dirty="0"/>
          </a:p>
        </p:txBody>
      </p:sp>
      <p:pic>
        <p:nvPicPr>
          <p:cNvPr id="17410" name="Picture 2" descr="D:\Документы\МАРГАРИТА\логопункт\фото детей д.с\DSC021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48680"/>
            <a:ext cx="21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D:\Документы\МАРГАРИТА\логопункт\фото детей д.с\DSC021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73016"/>
            <a:ext cx="21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41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23224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Домик 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 smtClean="0"/>
              <a:t>Дом </a:t>
            </a:r>
            <a:r>
              <a:rPr lang="ru-RU" i="1" dirty="0"/>
              <a:t>стоит с трубой и крышей, </a:t>
            </a:r>
            <a:br>
              <a:rPr lang="ru-RU" i="1" dirty="0"/>
            </a:br>
            <a:r>
              <a:rPr lang="ru-RU" i="1" dirty="0"/>
              <a:t>На балкон гулять я вышел.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d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14763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:\Документы\МАРГАРИТА\логопункт\фото детей д.с\DSC021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36712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2551837"/>
            <a:ext cx="29523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Ладони </a:t>
            </a:r>
            <a:r>
              <a:rPr lang="ru-RU" dirty="0"/>
              <a:t>направлены под углом, кончики пальцев соприкасаются; средний палец правой руки поднят вверх, кончики мизинцев касаются друг друга, выполняя прямую линию (труба, балкон).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Зайчик- кольцо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2200" i="1" dirty="0" smtClean="0"/>
              <a:t>Прыгнул </a:t>
            </a:r>
            <a:r>
              <a:rPr lang="ru-RU" sz="2200" i="1" dirty="0"/>
              <a:t>заинька с крылечка</a:t>
            </a:r>
            <a:br>
              <a:rPr lang="ru-RU" sz="2200" i="1" dirty="0"/>
            </a:br>
            <a:r>
              <a:rPr lang="ru-RU" sz="2200" i="1" dirty="0"/>
              <a:t>И в траве нашёл колечко.</a:t>
            </a:r>
            <a:br>
              <a:rPr lang="ru-RU" sz="2200" i="1" dirty="0"/>
            </a:br>
            <a:r>
              <a:rPr lang="ru-RU" sz="2200" i="1" dirty="0"/>
              <a:t>А колечко непростое -</a:t>
            </a:r>
            <a:br>
              <a:rPr lang="ru-RU" sz="2200" i="1" dirty="0"/>
            </a:br>
            <a:r>
              <a:rPr lang="ru-RU" sz="2200" i="1" dirty="0"/>
              <a:t>Блестит, словно золотое.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2413338"/>
            <a:ext cx="28711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Упражнение основано на переходе из одной позиции в другую:</a:t>
            </a:r>
            <a:br>
              <a:rPr lang="ru-RU" dirty="0"/>
            </a:br>
            <a:r>
              <a:rPr lang="ru-RU" dirty="0"/>
              <a:t>а) пальцы - в кулачок, выдвинуть указательный и средний пальцы и развести их в стороны;</a:t>
            </a:r>
            <a:br>
              <a:rPr lang="ru-RU" dirty="0"/>
            </a:br>
            <a:r>
              <a:rPr lang="ru-RU" dirty="0"/>
              <a:t>б) большой и указательный пальцы соединить в кольцо, остальные пальцы развести в стороны.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pic>
        <p:nvPicPr>
          <p:cNvPr id="15362" name="Picture 2" descr="D:\Документы\МАРГАРИТА\логопункт\фото детей д.с\DSC021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13338"/>
            <a:ext cx="27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06" y="332656"/>
            <a:ext cx="2266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70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Стульчик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i="1" dirty="0" smtClean="0"/>
              <a:t>"</a:t>
            </a:r>
            <a:r>
              <a:rPr lang="ru-RU" sz="2800" i="1" dirty="0"/>
              <a:t>Стульчик" ты из рук сложи</a:t>
            </a:r>
            <a:br>
              <a:rPr lang="ru-RU" sz="2800" i="1" dirty="0"/>
            </a:br>
            <a:r>
              <a:rPr lang="ru-RU" sz="2800" i="1" dirty="0"/>
              <a:t>И детишкам покажи.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2050" name="Picture 2" descr="stu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188640"/>
            <a:ext cx="878049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2492896"/>
            <a:ext cx="31683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Левую руку поднять вертикально вверх. Прямые пальцы плотно прижать друг к другу. Правую руку в положении кулачка прижать к левой ладошке большим пальцем к себе.</a:t>
            </a:r>
            <a:br>
              <a:rPr lang="ru-RU" dirty="0"/>
            </a:br>
            <a:r>
              <a:rPr lang="ru-RU" dirty="0"/>
              <a:t>Если упражнение выполняется легко, то можно менять положение рук попеременно на счёт "раз-два"</a:t>
            </a:r>
          </a:p>
        </p:txBody>
      </p:sp>
      <p:pic>
        <p:nvPicPr>
          <p:cNvPr id="2051" name="Picture 3" descr="D:\Документы\МАРГАРИТА\логопункт\фото детей д.с\DSC021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41239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45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Стол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i="1" dirty="0"/>
              <a:t>У стола четыре ножки,</a:t>
            </a:r>
            <a:br>
              <a:rPr lang="ru-RU" sz="2800" i="1" dirty="0"/>
            </a:br>
            <a:r>
              <a:rPr lang="ru-RU" sz="2800" i="1" dirty="0"/>
              <a:t>Сверху крышка, как ладошка</a:t>
            </a:r>
            <a:r>
              <a:rPr lang="ru-RU" sz="2800" i="1" dirty="0" smtClean="0"/>
              <a:t>.</a:t>
            </a:r>
            <a:r>
              <a:rPr lang="ru-RU" sz="2800" i="1" dirty="0"/>
              <a:t/>
            </a:r>
            <a:br>
              <a:rPr lang="ru-RU" sz="2800" i="1" dirty="0"/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916832"/>
            <a:ext cx="3456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Левая рука в кулачок. </a:t>
            </a:r>
            <a:endParaRPr lang="ru-RU" dirty="0" smtClean="0"/>
          </a:p>
          <a:p>
            <a:r>
              <a:rPr lang="ru-RU" dirty="0" smtClean="0"/>
              <a:t>Сверху </a:t>
            </a:r>
            <a:r>
              <a:rPr lang="ru-RU" dirty="0"/>
              <a:t>на кулачок опускается ладошка.</a:t>
            </a:r>
          </a:p>
        </p:txBody>
      </p:sp>
      <p:pic>
        <p:nvPicPr>
          <p:cNvPr id="14338" name="Picture 2" descr="D:\Документы\МАРГАРИТА\логопункт\фото детей д.с\DSC021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68960"/>
            <a:ext cx="27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D:\Документы\МАРГАРИТА\логопункт\фото детей д.с\DSC021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76897"/>
            <a:ext cx="27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90" y="332656"/>
            <a:ext cx="1876222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92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Коза </a:t>
            </a:r>
            <a:r>
              <a:rPr lang="ru-RU" sz="2800" b="1" dirty="0"/>
              <a:t>рогатая</a:t>
            </a:r>
            <a:br>
              <a:rPr lang="ru-RU" sz="2800" b="1" dirty="0"/>
            </a:br>
            <a:r>
              <a:rPr lang="ru-RU" sz="2800" b="1" dirty="0" smtClean="0"/>
              <a:t>        </a:t>
            </a:r>
            <a:r>
              <a:rPr lang="ru-RU" sz="2800" i="1" dirty="0" smtClean="0"/>
              <a:t>Идёт </a:t>
            </a:r>
            <a:r>
              <a:rPr lang="ru-RU" sz="2800" i="1" dirty="0"/>
              <a:t>коза </a:t>
            </a:r>
            <a:r>
              <a:rPr lang="ru-RU" sz="2800" i="1" dirty="0" smtClean="0"/>
              <a:t>рогатая за </a:t>
            </a:r>
            <a:r>
              <a:rPr lang="ru-RU" sz="2800" i="1" dirty="0"/>
              <a:t>малыми ребятами.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i="1" dirty="0"/>
              <a:t>- Кто кашку не </a:t>
            </a:r>
            <a:r>
              <a:rPr lang="ru-RU" sz="2800" i="1" dirty="0" smtClean="0"/>
              <a:t>ест, молоко </a:t>
            </a:r>
            <a:r>
              <a:rPr lang="ru-RU" sz="2800" i="1" dirty="0"/>
              <a:t>не пьёт,</a:t>
            </a:r>
            <a:br>
              <a:rPr lang="ru-RU" sz="2800" i="1" dirty="0"/>
            </a:br>
            <a:r>
              <a:rPr lang="ru-RU" sz="2800" i="1" dirty="0"/>
              <a:t>Забодаю, забодаю!</a:t>
            </a:r>
            <a:br>
              <a:rPr lang="ru-RU" sz="2800" i="1" dirty="0"/>
            </a:br>
            <a:endParaRPr lang="ru-RU" sz="2800" dirty="0"/>
          </a:p>
        </p:txBody>
      </p:sp>
      <p:pic>
        <p:nvPicPr>
          <p:cNvPr id="3074" name="Picture 2" descr="koz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3565"/>
            <a:ext cx="11906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2828836"/>
            <a:ext cx="2664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Пальцы рук поджать, только указательный и мизинец держать выпрямленными. Это "коза". Со </a:t>
            </a:r>
            <a:r>
              <a:rPr lang="ru-RU" dirty="0" smtClean="0"/>
              <a:t>словами "</a:t>
            </a:r>
            <a:r>
              <a:rPr lang="ru-RU" dirty="0"/>
              <a:t>Забодаю, забодаю!..." "козу" "напускать" на ребёнка.</a:t>
            </a:r>
          </a:p>
        </p:txBody>
      </p:sp>
      <p:pic>
        <p:nvPicPr>
          <p:cNvPr id="3075" name="Picture 3" descr="D:\Документы\МАРГАРИТА\логопункт\фото детей д.с\DSC021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04864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Документы\МАРГАРИТА\логопункт\фото детей д.с\DSC021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09120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37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629</Words>
  <Application>Microsoft Office PowerPoint</Application>
  <PresentationFormat>Экран (4:3)</PresentationFormat>
  <Paragraphs>53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   «Пальчиками играем - речь мы детей развиваем»  Истоки способностей и дарований детей –  на кончиках их пальцев. В.А. Сухомлинский </vt:lpstr>
      <vt:lpstr>Для чего нужна пальчиковая гимнастика?</vt:lpstr>
      <vt:lpstr>Что же происходит, когда дети занимается пальчиковой гимнастикой?</vt:lpstr>
      <vt:lpstr>Презентация PowerPoint</vt:lpstr>
      <vt:lpstr> Домик  Дом стоит с трубой и крышей,  На балкон гулять я вышел.  </vt:lpstr>
      <vt:lpstr>Зайчик- кольцо Прыгнул заинька с крылечка И в траве нашёл колечко. А колечко непростое - Блестит, словно золотое. </vt:lpstr>
      <vt:lpstr>  Стульчик "Стульчик" ты из рук сложи И детишкам покажи. </vt:lpstr>
      <vt:lpstr> Стол У стола четыре ножки, Сверху крышка, как ладошка. </vt:lpstr>
      <vt:lpstr> Коза рогатая         Идёт коза рогатая за малыми ребятами. - Кто кашку не ест, молоко не пьёт, Забодаю, забодаю! </vt:lpstr>
      <vt:lpstr> Зайчик Ушки длинные у зайки, Из кустов они торчат. Он и прыгает, и скачет, Веселит своих зайчат.  </vt:lpstr>
      <vt:lpstr> Улиточка У улитки-крошки Подрастают рожки. Научу её ходить, Если будут ножки. </vt:lpstr>
      <vt:lpstr> Птички           Пальчики - головка, Крылышки - ладошка.      Птички летели, (помахать "крыльями")         Сели - посидели, (прижать ладони к груди) Дальше полетели. </vt:lpstr>
      <vt:lpstr>Петух Петушок стоит весь яркий, Гребешок он чистит лапкой</vt:lpstr>
      <vt:lpstr> Колокольчик Колокольчик всё звенит, Язычком он шевелит. </vt:lpstr>
      <vt:lpstr>  Замок На двери висит замок. Кто его открыть бы мог? Покрутили, постучали, Потянули и открыли!  </vt:lpstr>
      <vt:lpstr> Флажок Я в руке флажок держу И ребятам им машу. </vt:lpstr>
      <vt:lpstr>Лодка Лодочка плывёт по речке, Оставляя на воде колечки.</vt:lpstr>
      <vt:lpstr>  Скворечник Скворец в скворечнике живёт И песню звонкую поёт.                                          </vt:lpstr>
      <vt:lpstr> Цепочки Пальчики перебираем И цепочку получаем. </vt:lpstr>
      <vt:lpstr>Играем пальчиками.</vt:lpstr>
      <vt:lpstr>Рекомендуемая литература: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</dc:creator>
  <cp:lastModifiedBy>Hybrid</cp:lastModifiedBy>
  <cp:revision>45</cp:revision>
  <dcterms:created xsi:type="dcterms:W3CDTF">2012-07-06T14:37:40Z</dcterms:created>
  <dcterms:modified xsi:type="dcterms:W3CDTF">2013-03-02T15:39:01Z</dcterms:modified>
</cp:coreProperties>
</file>