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3" r:id="rId2"/>
    <p:sldId id="307" r:id="rId3"/>
    <p:sldId id="308" r:id="rId4"/>
    <p:sldId id="309" r:id="rId5"/>
    <p:sldId id="310" r:id="rId6"/>
    <p:sldId id="289" r:id="rId7"/>
    <p:sldId id="288" r:id="rId8"/>
    <p:sldId id="290" r:id="rId9"/>
    <p:sldId id="286" r:id="rId10"/>
    <p:sldId id="292" r:id="rId11"/>
    <p:sldId id="315" r:id="rId12"/>
    <p:sldId id="259" r:id="rId13"/>
    <p:sldId id="283" r:id="rId14"/>
    <p:sldId id="285" r:id="rId15"/>
    <p:sldId id="284" r:id="rId16"/>
    <p:sldId id="282" r:id="rId17"/>
    <p:sldId id="304" r:id="rId18"/>
    <p:sldId id="279" r:id="rId19"/>
    <p:sldId id="281" r:id="rId20"/>
    <p:sldId id="262" r:id="rId21"/>
    <p:sldId id="296" r:id="rId22"/>
    <p:sldId id="297" r:id="rId23"/>
    <p:sldId id="298" r:id="rId24"/>
    <p:sldId id="303" r:id="rId25"/>
    <p:sldId id="302" r:id="rId26"/>
    <p:sldId id="299" r:id="rId27"/>
    <p:sldId id="301" r:id="rId28"/>
    <p:sldId id="317" r:id="rId29"/>
    <p:sldId id="318" r:id="rId30"/>
    <p:sldId id="256" r:id="rId31"/>
    <p:sldId id="319" r:id="rId32"/>
    <p:sldId id="320" r:id="rId33"/>
    <p:sldId id="322" r:id="rId34"/>
    <p:sldId id="323"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61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7" autoAdjust="0"/>
    <p:restoredTop sz="91869" autoAdjust="0"/>
  </p:normalViewPr>
  <p:slideViewPr>
    <p:cSldViewPr>
      <p:cViewPr varScale="1">
        <p:scale>
          <a:sx n="68" d="100"/>
          <a:sy n="68" d="100"/>
        </p:scale>
        <p:origin x="-5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F7534A-0E66-48B9-B912-FD473360DB4D}" type="datetimeFigureOut">
              <a:rPr lang="ru-RU" smtClean="0"/>
              <a:pPr/>
              <a:t>19.02.2013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EE13D6-985C-4183-A682-9891C624864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19.02.2013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Заголовок 4"/>
          <p:cNvSpPr>
            <a:spLocks noGrp="1"/>
          </p:cNvSpPr>
          <p:nvPr>
            <p:ph type="ctrTitle"/>
          </p:nvPr>
        </p:nvSpPr>
        <p:spPr>
          <a:xfrm>
            <a:off x="685800" y="571481"/>
            <a:ext cx="7772400" cy="3028970"/>
          </a:xfrm>
        </p:spPr>
        <p:txBody>
          <a:bodyPr>
            <a:noAutofit/>
          </a:bodyPr>
          <a:lstStyle/>
          <a:p>
            <a:r>
              <a:rPr lang="ru-RU" sz="5400" dirty="0" smtClean="0"/>
              <a:t>Презентация проекта</a:t>
            </a:r>
            <a:r>
              <a:rPr lang="ru-RU" sz="5400" dirty="0" smtClean="0"/>
              <a:t/>
            </a:r>
            <a:br>
              <a:rPr lang="ru-RU" sz="5400" dirty="0" smtClean="0"/>
            </a:br>
            <a:r>
              <a:rPr lang="ru-RU" sz="5400" dirty="0" smtClean="0"/>
              <a:t>«Куклы своими руками»</a:t>
            </a:r>
            <a:endParaRPr lang="ru-RU" sz="5400" dirty="0"/>
          </a:p>
        </p:txBody>
      </p:sp>
      <p:sp>
        <p:nvSpPr>
          <p:cNvPr id="6" name="Подзаголовок 5"/>
          <p:cNvSpPr>
            <a:spLocks noGrp="1"/>
          </p:cNvSpPr>
          <p:nvPr>
            <p:ph type="subTitle" idx="1"/>
          </p:nvPr>
        </p:nvSpPr>
        <p:spPr>
          <a:xfrm>
            <a:off x="0" y="3714752"/>
            <a:ext cx="9144000" cy="3143248"/>
          </a:xfrm>
        </p:spPr>
        <p:txBody>
          <a:bodyPr>
            <a:noAutofit/>
          </a:bodyPr>
          <a:lstStyle/>
          <a:p>
            <a:r>
              <a:rPr lang="ru-RU" sz="2800" b="1" dirty="0" smtClean="0">
                <a:solidFill>
                  <a:schemeClr val="tx1">
                    <a:lumMod val="95000"/>
                    <a:lumOff val="5000"/>
                  </a:schemeClr>
                </a:solidFill>
              </a:rPr>
              <a:t>ГБОУ </a:t>
            </a:r>
            <a:r>
              <a:rPr lang="ru-RU" sz="2800" b="1" dirty="0" err="1" smtClean="0">
                <a:solidFill>
                  <a:schemeClr val="tx1">
                    <a:lumMod val="95000"/>
                    <a:lumOff val="5000"/>
                  </a:schemeClr>
                </a:solidFill>
              </a:rPr>
              <a:t>д</a:t>
            </a:r>
            <a:r>
              <a:rPr lang="ru-RU" sz="2800" b="1" dirty="0" smtClean="0">
                <a:solidFill>
                  <a:schemeClr val="tx1">
                    <a:lumMod val="95000"/>
                    <a:lumOff val="5000"/>
                  </a:schemeClr>
                </a:solidFill>
              </a:rPr>
              <a:t>/с комбинированного вида №58</a:t>
            </a:r>
          </a:p>
          <a:p>
            <a:endParaRPr lang="ru-RU" sz="2800" dirty="0" smtClean="0">
              <a:solidFill>
                <a:schemeClr val="tx1">
                  <a:lumMod val="95000"/>
                  <a:lumOff val="5000"/>
                </a:schemeClr>
              </a:solidFill>
            </a:endParaRPr>
          </a:p>
          <a:p>
            <a:r>
              <a:rPr lang="ru-RU" sz="2800" dirty="0" smtClean="0">
                <a:solidFill>
                  <a:schemeClr val="tx1">
                    <a:lumMod val="95000"/>
                    <a:lumOff val="5000"/>
                  </a:schemeClr>
                </a:solidFill>
              </a:rPr>
              <a:t>Воспитатель  первой квалификационной категории </a:t>
            </a:r>
          </a:p>
          <a:p>
            <a:r>
              <a:rPr lang="ru-RU" sz="2800" dirty="0" err="1" smtClean="0">
                <a:solidFill>
                  <a:schemeClr val="tx1">
                    <a:lumMod val="95000"/>
                    <a:lumOff val="5000"/>
                  </a:schemeClr>
                </a:solidFill>
              </a:rPr>
              <a:t>Живаева</a:t>
            </a:r>
            <a:r>
              <a:rPr lang="ru-RU" sz="2800" dirty="0" smtClean="0">
                <a:solidFill>
                  <a:schemeClr val="tx1">
                    <a:lumMod val="95000"/>
                    <a:lumOff val="5000"/>
                  </a:schemeClr>
                </a:solidFill>
              </a:rPr>
              <a:t> Ирина Вячеславовна</a:t>
            </a:r>
          </a:p>
          <a:p>
            <a:endParaRPr lang="ru-RU" sz="2800" dirty="0" smtClean="0">
              <a:solidFill>
                <a:schemeClr val="tx1">
                  <a:lumMod val="95000"/>
                  <a:lumOff val="5000"/>
                </a:schemeClr>
              </a:solidFill>
            </a:endParaRPr>
          </a:p>
          <a:p>
            <a:r>
              <a:rPr lang="ru-RU" sz="2800" dirty="0" smtClean="0">
                <a:solidFill>
                  <a:schemeClr val="tx1">
                    <a:lumMod val="95000"/>
                    <a:lumOff val="5000"/>
                  </a:schemeClr>
                </a:solidFill>
              </a:rPr>
              <a:t>Москва  2013 г.</a:t>
            </a:r>
            <a:endParaRPr lang="ru-RU" sz="2800" dirty="0">
              <a:solidFill>
                <a:schemeClr val="tx1">
                  <a:lumMod val="95000"/>
                  <a:lumOff val="5000"/>
                </a:schemeClr>
              </a:solidFill>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1" name="Прямоугольник 10"/>
          <p:cNvSpPr/>
          <p:nvPr/>
        </p:nvSpPr>
        <p:spPr>
          <a:xfrm>
            <a:off x="1571604" y="642918"/>
            <a:ext cx="3714776" cy="6186309"/>
          </a:xfrm>
          <a:prstGeom prst="rect">
            <a:avLst/>
          </a:prstGeom>
        </p:spPr>
        <p:txBody>
          <a:bodyPr wrap="square">
            <a:spAutoFit/>
          </a:bodyPr>
          <a:lstStyle/>
          <a:p>
            <a:r>
              <a:rPr lang="ru-RU" sz="2000" dirty="0" smtClean="0">
                <a:latin typeface="Arial" pitchFamily="34" charset="0"/>
                <a:cs typeface="Arial" pitchFamily="34" charset="0"/>
              </a:rPr>
              <a:t>Куклы из колготок неизменно вызывают удивление и восхищение у окружающих – ведь изделие выглядит как живое. Не забывайте, что в Ваших силах сделать игрушку, которая может принадлежать к любой национальности, веку, социальному статусу, быть реальным или сказочным персонажем, а также оберегом для дома и семьи. На создание кукол из чулок меня воодушевила работа знаменитой украинской кукольницы Елены Лаврентьевой.</a:t>
            </a:r>
            <a:r>
              <a:rPr lang="ru-RU" dirty="0" smtClean="0">
                <a:latin typeface="Arial" pitchFamily="34" charset="0"/>
                <a:cs typeface="Arial" pitchFamily="34" charset="0"/>
              </a:rPr>
              <a:t/>
            </a:r>
            <a:br>
              <a:rPr lang="ru-RU" dirty="0" smtClean="0">
                <a:latin typeface="Arial" pitchFamily="34" charset="0"/>
                <a:cs typeface="Arial" pitchFamily="34" charset="0"/>
              </a:rPr>
            </a:br>
            <a:r>
              <a:rPr lang="ru-RU" dirty="0" smtClean="0"/>
              <a:t/>
            </a:r>
            <a:br>
              <a:rPr lang="ru-RU" dirty="0" smtClean="0"/>
            </a:br>
            <a:endParaRPr lang="ru-RU" dirty="0"/>
          </a:p>
        </p:txBody>
      </p:sp>
      <p:pic>
        <p:nvPicPr>
          <p:cNvPr id="1026" name="Picture 2" descr="E:\детский сад № 58\фото д 58\Фото0179.jpg"/>
          <p:cNvPicPr>
            <a:picLocks noChangeAspect="1" noChangeArrowheads="1"/>
          </p:cNvPicPr>
          <p:nvPr/>
        </p:nvPicPr>
        <p:blipFill>
          <a:blip r:embed="rId3" cstate="print"/>
          <a:srcRect/>
          <a:stretch>
            <a:fillRect/>
          </a:stretch>
        </p:blipFill>
        <p:spPr bwMode="auto">
          <a:xfrm>
            <a:off x="5429256" y="928670"/>
            <a:ext cx="3357586" cy="4476781"/>
          </a:xfrm>
          <a:prstGeom prst="rect">
            <a:avLst/>
          </a:prstGeom>
          <a:noFill/>
        </p:spPr>
      </p:pic>
    </p:spTree>
  </p:cSld>
  <p:clrMapOvr>
    <a:masterClrMapping/>
  </p:clrMapOvr>
  <p:transition spd="med">
    <p:cover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Прямоугольник 2"/>
          <p:cNvSpPr/>
          <p:nvPr/>
        </p:nvSpPr>
        <p:spPr>
          <a:xfrm>
            <a:off x="1071538" y="642918"/>
            <a:ext cx="3643338" cy="2862322"/>
          </a:xfrm>
          <a:prstGeom prst="rect">
            <a:avLst/>
          </a:prstGeom>
        </p:spPr>
        <p:txBody>
          <a:bodyPr wrap="square">
            <a:spAutoFit/>
          </a:bodyPr>
          <a:lstStyle/>
          <a:p>
            <a:pPr>
              <a:buNone/>
            </a:pPr>
            <a:r>
              <a:rPr lang="ru-RU" sz="2000" b="1" dirty="0" smtClean="0">
                <a:effectLst>
                  <a:outerShdw blurRad="38100" dist="38100" dir="2700000" algn="tl">
                    <a:srgbClr val="000000">
                      <a:alpha val="43137"/>
                    </a:srgbClr>
                  </a:outerShdw>
                </a:effectLst>
                <a:latin typeface="Arial" pitchFamily="34" charset="0"/>
                <a:cs typeface="Arial" pitchFamily="34" charset="0"/>
              </a:rPr>
              <a:t>ЛАРИСА РУБАЛЬСКАЯ</a:t>
            </a:r>
            <a:r>
              <a:rPr lang="ru-RU" sz="2000" dirty="0" smtClean="0">
                <a:latin typeface="Arial" pitchFamily="34" charset="0"/>
                <a:cs typeface="Arial" pitchFamily="34" charset="0"/>
              </a:rPr>
              <a:t>.</a:t>
            </a:r>
          </a:p>
          <a:p>
            <a:pPr>
              <a:buNone/>
            </a:pPr>
            <a:r>
              <a:rPr lang="ru-RU" sz="2000" dirty="0" smtClean="0">
                <a:latin typeface="Arial" pitchFamily="34" charset="0"/>
                <a:cs typeface="Arial" pitchFamily="34" charset="0"/>
              </a:rPr>
              <a:t>Фея знала свое дело</a:t>
            </a:r>
          </a:p>
          <a:p>
            <a:pPr>
              <a:buNone/>
            </a:pPr>
            <a:r>
              <a:rPr lang="ru-RU" sz="2000" dirty="0" smtClean="0">
                <a:latin typeface="Arial" pitchFamily="34" charset="0"/>
                <a:cs typeface="Arial" pitchFamily="34" charset="0"/>
              </a:rPr>
              <a:t>И летая в небесах</a:t>
            </a:r>
          </a:p>
          <a:p>
            <a:pPr>
              <a:buNone/>
            </a:pPr>
            <a:r>
              <a:rPr lang="ru-RU" sz="2000" dirty="0" smtClean="0">
                <a:latin typeface="Arial" pitchFamily="34" charset="0"/>
                <a:cs typeface="Arial" pitchFamily="34" charset="0"/>
              </a:rPr>
              <a:t>Днем и ночью то и дело</a:t>
            </a:r>
          </a:p>
          <a:p>
            <a:pPr>
              <a:buNone/>
            </a:pPr>
            <a:r>
              <a:rPr lang="ru-RU" sz="2000" dirty="0" smtClean="0">
                <a:latin typeface="Arial" pitchFamily="34" charset="0"/>
                <a:cs typeface="Arial" pitchFamily="34" charset="0"/>
              </a:rPr>
              <a:t>Совершала чудеса.</a:t>
            </a:r>
          </a:p>
          <a:p>
            <a:pPr>
              <a:buNone/>
            </a:pPr>
            <a:r>
              <a:rPr lang="ru-RU" sz="2000" dirty="0" smtClean="0">
                <a:latin typeface="Arial" pitchFamily="34" charset="0"/>
                <a:cs typeface="Arial" pitchFamily="34" charset="0"/>
              </a:rPr>
              <a:t>Фея кукол создавала,</a:t>
            </a:r>
          </a:p>
          <a:p>
            <a:pPr>
              <a:buNone/>
            </a:pPr>
            <a:r>
              <a:rPr lang="ru-RU" sz="2000" dirty="0" smtClean="0">
                <a:latin typeface="Arial" pitchFamily="34" charset="0"/>
                <a:cs typeface="Arial" pitchFamily="34" charset="0"/>
              </a:rPr>
              <a:t>Мастерила, колдовала.</a:t>
            </a:r>
          </a:p>
          <a:p>
            <a:pPr>
              <a:buNone/>
            </a:pPr>
            <a:r>
              <a:rPr lang="ru-RU" sz="2000" dirty="0" smtClean="0">
                <a:latin typeface="Arial" pitchFamily="34" charset="0"/>
                <a:cs typeface="Arial" pitchFamily="34" charset="0"/>
              </a:rPr>
              <a:t>Все, чего она касалась</a:t>
            </a:r>
          </a:p>
          <a:p>
            <a:pPr>
              <a:buNone/>
            </a:pPr>
            <a:r>
              <a:rPr lang="ru-RU" sz="2000" dirty="0" smtClean="0">
                <a:latin typeface="Arial" pitchFamily="34" charset="0"/>
                <a:cs typeface="Arial" pitchFamily="34" charset="0"/>
              </a:rPr>
              <a:t>Оживало, просыпалось</a:t>
            </a:r>
            <a:endParaRPr lang="ru-RU" sz="2000" dirty="0"/>
          </a:p>
        </p:txBody>
      </p:sp>
      <p:sp>
        <p:nvSpPr>
          <p:cNvPr id="6" name="Текст 5"/>
          <p:cNvSpPr>
            <a:spLocks noGrp="1"/>
          </p:cNvSpPr>
          <p:nvPr>
            <p:ph sz="half" idx="4294967295"/>
          </p:nvPr>
        </p:nvSpPr>
        <p:spPr>
          <a:xfrm>
            <a:off x="5000628" y="2174875"/>
            <a:ext cx="3643338" cy="3951288"/>
          </a:xfrm>
        </p:spPr>
        <p:txBody>
          <a:bodyPr>
            <a:normAutofit/>
          </a:bodyPr>
          <a:lstStyle/>
          <a:p>
            <a:pPr>
              <a:buNone/>
            </a:pPr>
            <a:r>
              <a:rPr lang="ru-RU" sz="2000" dirty="0" smtClean="0">
                <a:latin typeface="Arial" pitchFamily="34" charset="0"/>
                <a:cs typeface="Arial" pitchFamily="34" charset="0"/>
              </a:rPr>
              <a:t>И в ее руках послушных</a:t>
            </a:r>
          </a:p>
          <a:p>
            <a:pPr>
              <a:buNone/>
            </a:pPr>
            <a:r>
              <a:rPr lang="ru-RU" sz="2000" dirty="0" smtClean="0">
                <a:latin typeface="Arial" pitchFamily="34" charset="0"/>
                <a:cs typeface="Arial" pitchFamily="34" charset="0"/>
              </a:rPr>
              <a:t>Обретали куклы души.</a:t>
            </a:r>
          </a:p>
          <a:p>
            <a:pPr>
              <a:buNone/>
            </a:pPr>
            <a:r>
              <a:rPr lang="ru-RU" sz="2000" dirty="0" smtClean="0">
                <a:latin typeface="Arial" pitchFamily="34" charset="0"/>
                <a:cs typeface="Arial" pitchFamily="34" charset="0"/>
              </a:rPr>
              <a:t>Ведь у кукол судьбы тоже</a:t>
            </a:r>
          </a:p>
          <a:p>
            <a:pPr>
              <a:buNone/>
            </a:pPr>
            <a:r>
              <a:rPr lang="ru-RU" sz="2000" dirty="0" smtClean="0">
                <a:latin typeface="Arial" pitchFamily="34" charset="0"/>
                <a:cs typeface="Arial" pitchFamily="34" charset="0"/>
              </a:rPr>
              <a:t>С человеческими схожи.</a:t>
            </a:r>
          </a:p>
          <a:p>
            <a:pPr>
              <a:buNone/>
            </a:pPr>
            <a:r>
              <a:rPr lang="ru-RU" sz="2000" dirty="0" smtClean="0">
                <a:latin typeface="Arial" pitchFamily="34" charset="0"/>
                <a:cs typeface="Arial" pitchFamily="34" charset="0"/>
              </a:rPr>
              <a:t>А потом свои трофеи</a:t>
            </a:r>
          </a:p>
          <a:p>
            <a:pPr>
              <a:buNone/>
            </a:pPr>
            <a:r>
              <a:rPr lang="ru-RU" sz="2000" dirty="0" smtClean="0">
                <a:latin typeface="Arial" pitchFamily="34" charset="0"/>
                <a:cs typeface="Arial" pitchFamily="34" charset="0"/>
              </a:rPr>
              <a:t>Раздавала людям Фея.</a:t>
            </a:r>
          </a:p>
          <a:p>
            <a:pPr>
              <a:buNone/>
            </a:pPr>
            <a:r>
              <a:rPr lang="ru-RU" sz="2000" dirty="0" smtClean="0">
                <a:latin typeface="Arial" pitchFamily="34" charset="0"/>
                <a:cs typeface="Arial" pitchFamily="34" charset="0"/>
              </a:rPr>
              <a:t>Потому что это-средство</a:t>
            </a:r>
          </a:p>
          <a:p>
            <a:pPr>
              <a:buNone/>
            </a:pPr>
            <a:r>
              <a:rPr lang="ru-RU" sz="2000" dirty="0" smtClean="0">
                <a:latin typeface="Arial" pitchFamily="34" charset="0"/>
                <a:cs typeface="Arial" pitchFamily="34" charset="0"/>
              </a:rPr>
              <a:t>Чтобы вечно помнить детство.</a:t>
            </a:r>
            <a:endParaRPr lang="ru-RU" sz="2000" dirty="0">
              <a:latin typeface="Arial" pitchFamily="34" charset="0"/>
              <a:cs typeface="Arial" pitchFamily="34" charset="0"/>
            </a:endParaRPr>
          </a:p>
        </p:txBody>
      </p:sp>
      <p:pic>
        <p:nvPicPr>
          <p:cNvPr id="13" name="Picture 2"/>
          <p:cNvPicPr>
            <a:picLocks noGrp="1" noChangeAspect="1" noChangeArrowheads="1"/>
          </p:cNvPicPr>
          <p:nvPr>
            <p:ph sz="quarter" idx="4294967295"/>
          </p:nvPr>
        </p:nvPicPr>
        <p:blipFill>
          <a:blip r:embed="rId3" cstate="print"/>
          <a:srcRect/>
          <a:stretch>
            <a:fillRect/>
          </a:stretch>
        </p:blipFill>
        <p:spPr bwMode="auto">
          <a:xfrm>
            <a:off x="1214414" y="3571876"/>
            <a:ext cx="2643206" cy="30975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7315200"/>
          </a:xfrm>
          <a:prstGeom prst="rect">
            <a:avLst/>
          </a:prstGeom>
          <a:noFill/>
          <a:ln w="9525">
            <a:noFill/>
            <a:miter lim="800000"/>
            <a:headEnd/>
            <a:tailEnd/>
          </a:ln>
          <a:effectLst/>
        </p:spPr>
      </p:pic>
      <p:sp>
        <p:nvSpPr>
          <p:cNvPr id="3" name="Заголовок 2"/>
          <p:cNvSpPr>
            <a:spLocks noGrp="1"/>
          </p:cNvSpPr>
          <p:nvPr>
            <p:ph type="ctrTitle"/>
          </p:nvPr>
        </p:nvSpPr>
        <p:spPr>
          <a:xfrm>
            <a:off x="685800" y="1"/>
            <a:ext cx="7772400" cy="1357297"/>
          </a:xfrm>
        </p:spPr>
        <p:txBody>
          <a:bodyPr/>
          <a:lstStyle/>
          <a:p>
            <a:r>
              <a:rPr lang="ru-RU" dirty="0" smtClean="0"/>
              <a:t>Куклы тильды</a:t>
            </a:r>
            <a:endParaRPr lang="ru-RU" dirty="0"/>
          </a:p>
        </p:txBody>
      </p:sp>
      <p:sp>
        <p:nvSpPr>
          <p:cNvPr id="4" name="Подзаголовок 3"/>
          <p:cNvSpPr>
            <a:spLocks noGrp="1"/>
          </p:cNvSpPr>
          <p:nvPr>
            <p:ph type="subTitle" idx="1"/>
          </p:nvPr>
        </p:nvSpPr>
        <p:spPr>
          <a:xfrm>
            <a:off x="1142976" y="1142984"/>
            <a:ext cx="7143800" cy="5715016"/>
          </a:xfrm>
        </p:spPr>
        <p:txBody>
          <a:bodyPr>
            <a:noAutofit/>
          </a:bodyPr>
          <a:lstStyle/>
          <a:p>
            <a:pPr algn="l"/>
            <a:r>
              <a:rPr lang="ru-RU" sz="2000" dirty="0" smtClean="0">
                <a:solidFill>
                  <a:schemeClr val="tx1">
                    <a:lumMod val="95000"/>
                    <a:lumOff val="5000"/>
                  </a:schemeClr>
                </a:solidFill>
                <a:latin typeface="Arial" pitchFamily="34" charset="0"/>
                <a:cs typeface="Arial" pitchFamily="34" charset="0"/>
              </a:rPr>
              <a:t>История создания.</a:t>
            </a:r>
          </a:p>
          <a:p>
            <a:pPr algn="l"/>
            <a:r>
              <a:rPr lang="ru-RU" sz="2000" dirty="0" smtClean="0">
                <a:solidFill>
                  <a:schemeClr val="tx1">
                    <a:lumMod val="95000"/>
                    <a:lumOff val="5000"/>
                  </a:schemeClr>
                </a:solidFill>
                <a:latin typeface="Arial" pitchFamily="34" charset="0"/>
                <a:cs typeface="Arial" pitchFamily="34" charset="0"/>
              </a:rPr>
              <a:t> </a:t>
            </a:r>
          </a:p>
          <a:p>
            <a:pPr algn="l"/>
            <a:r>
              <a:rPr lang="ru-RU" sz="2000" dirty="0" smtClean="0">
                <a:solidFill>
                  <a:schemeClr val="tx1">
                    <a:lumMod val="95000"/>
                    <a:lumOff val="5000"/>
                  </a:schemeClr>
                </a:solidFill>
                <a:latin typeface="Arial" pitchFamily="34" charset="0"/>
                <a:cs typeface="Arial" pitchFamily="34" charset="0"/>
              </a:rPr>
              <a:t>Первая кукла была сшита норвежкой Тоне </a:t>
            </a:r>
            <a:r>
              <a:rPr lang="ru-RU" sz="2000" dirty="0" err="1" smtClean="0">
                <a:solidFill>
                  <a:schemeClr val="tx1">
                    <a:lumMod val="95000"/>
                    <a:lumOff val="5000"/>
                  </a:schemeClr>
                </a:solidFill>
                <a:latin typeface="Arial" pitchFamily="34" charset="0"/>
                <a:cs typeface="Arial" pitchFamily="34" charset="0"/>
              </a:rPr>
              <a:t>Финангер</a:t>
            </a:r>
            <a:r>
              <a:rPr lang="ru-RU" sz="2000" dirty="0" smtClean="0">
                <a:solidFill>
                  <a:schemeClr val="tx1">
                    <a:lumMod val="95000"/>
                    <a:lumOff val="5000"/>
                  </a:schemeClr>
                </a:solidFill>
                <a:latin typeface="Arial" pitchFamily="34" charset="0"/>
                <a:cs typeface="Arial" pitchFamily="34" charset="0"/>
              </a:rPr>
              <a:t> (</a:t>
            </a:r>
            <a:r>
              <a:rPr lang="ru-RU" sz="2000" dirty="0" err="1" smtClean="0">
                <a:solidFill>
                  <a:schemeClr val="tx1">
                    <a:lumMod val="95000"/>
                    <a:lumOff val="5000"/>
                  </a:schemeClr>
                </a:solidFill>
                <a:latin typeface="Arial" pitchFamily="34" charset="0"/>
                <a:cs typeface="Arial" pitchFamily="34" charset="0"/>
              </a:rPr>
              <a:t>Tonne</a:t>
            </a:r>
            <a:r>
              <a:rPr lang="ru-RU" sz="2000" dirty="0" smtClean="0">
                <a:solidFill>
                  <a:schemeClr val="tx1">
                    <a:lumMod val="95000"/>
                    <a:lumOff val="5000"/>
                  </a:schemeClr>
                </a:solidFill>
                <a:latin typeface="Arial" pitchFamily="34" charset="0"/>
                <a:cs typeface="Arial" pitchFamily="34" charset="0"/>
              </a:rPr>
              <a:t> </a:t>
            </a:r>
            <a:r>
              <a:rPr lang="ru-RU" sz="2000" dirty="0" err="1" smtClean="0">
                <a:solidFill>
                  <a:schemeClr val="tx1">
                    <a:lumMod val="95000"/>
                    <a:lumOff val="5000"/>
                  </a:schemeClr>
                </a:solidFill>
                <a:latin typeface="Arial" pitchFamily="34" charset="0"/>
                <a:cs typeface="Arial" pitchFamily="34" charset="0"/>
              </a:rPr>
              <a:t>Finanger</a:t>
            </a:r>
            <a:r>
              <a:rPr lang="ru-RU" sz="2000" dirty="0" smtClean="0">
                <a:solidFill>
                  <a:schemeClr val="tx1">
                    <a:lumMod val="95000"/>
                    <a:lumOff val="5000"/>
                  </a:schemeClr>
                </a:solidFill>
                <a:latin typeface="Arial" pitchFamily="34" charset="0"/>
                <a:cs typeface="Arial" pitchFamily="34" charset="0"/>
              </a:rPr>
              <a:t>). А в 1999 году случилось 2 знаменательных события – выход книг «Тильда Рождество» и «Тильда Пасха», а также открытие магазина, в котором продавались мастер-классы по изготовлению этих необычных кукол и материалы для них. Начиная с этого момента, весь мир охватила «</a:t>
            </a:r>
            <a:r>
              <a:rPr lang="ru-RU" sz="2000" dirty="0" err="1" smtClean="0">
                <a:solidFill>
                  <a:schemeClr val="tx1">
                    <a:lumMod val="95000"/>
                    <a:lumOff val="5000"/>
                  </a:schemeClr>
                </a:solidFill>
                <a:latin typeface="Arial" pitchFamily="34" charset="0"/>
                <a:cs typeface="Arial" pitchFamily="34" charset="0"/>
              </a:rPr>
              <a:t>тильдомания</a:t>
            </a:r>
            <a:r>
              <a:rPr lang="ru-RU" sz="2000" dirty="0" smtClean="0">
                <a:solidFill>
                  <a:schemeClr val="tx1">
                    <a:lumMod val="95000"/>
                    <a:lumOff val="5000"/>
                  </a:schemeClr>
                </a:solidFill>
                <a:latin typeface="Arial" pitchFamily="34" charset="0"/>
                <a:cs typeface="Arial" pitchFamily="34" charset="0"/>
              </a:rPr>
              <a:t>». Каждая рукодельница осваивала технику изготовления кукол, привнося что-то свое. Создавались  сообщества любителей Тильд, открывались форумы и сайты, где можно было передать свой опыт и обсудить выкройки и процесс шитья. Сейчас всеобщая любовь к Тильдам все растет, и нас продолжают радовать задорная зубная фея, неуклюжие вислоухие зайцы и кролики,  смешной лось, летящий кот, Мишка, Хозяюшка, купальщица и трогательные ангелы.</a:t>
            </a:r>
            <a:endParaRPr lang="ru-RU" sz="2000" dirty="0">
              <a:solidFill>
                <a:schemeClr val="tx1">
                  <a:lumMod val="95000"/>
                  <a:lumOff val="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7315200"/>
          </a:xfrm>
          <a:prstGeom prst="rect">
            <a:avLst/>
          </a:prstGeom>
          <a:noFill/>
          <a:ln w="9525">
            <a:noFill/>
            <a:miter lim="800000"/>
            <a:headEnd/>
            <a:tailEnd/>
          </a:ln>
          <a:effectLst/>
        </p:spPr>
      </p:pic>
      <p:sp>
        <p:nvSpPr>
          <p:cNvPr id="5" name="Заголовок 4"/>
          <p:cNvSpPr>
            <a:spLocks noGrp="1"/>
          </p:cNvSpPr>
          <p:nvPr>
            <p:ph type="title"/>
          </p:nvPr>
        </p:nvSpPr>
        <p:spPr>
          <a:xfrm>
            <a:off x="1142976" y="274638"/>
            <a:ext cx="7215238" cy="6583362"/>
          </a:xfrm>
        </p:spPr>
        <p:txBody>
          <a:bodyPr>
            <a:normAutofit/>
          </a:bodyPr>
          <a:lstStyle/>
          <a:p>
            <a:pPr algn="l"/>
            <a:r>
              <a:rPr lang="ru-RU" sz="2200" dirty="0" smtClean="0">
                <a:latin typeface="Arial" pitchFamily="34" charset="0"/>
                <a:cs typeface="Arial" pitchFamily="34" charset="0"/>
              </a:rPr>
              <a:t>2. Особенности кукол.</a:t>
            </a:r>
            <a:br>
              <a:rPr lang="ru-RU" sz="2200" dirty="0" smtClean="0">
                <a:latin typeface="Arial" pitchFamily="34" charset="0"/>
                <a:cs typeface="Arial" pitchFamily="34" charset="0"/>
              </a:rPr>
            </a:br>
            <a:r>
              <a:rPr lang="ru-RU" sz="2200" dirty="0" smtClean="0">
                <a:latin typeface="Arial" pitchFamily="34" charset="0"/>
                <a:cs typeface="Arial" pitchFamily="34" charset="0"/>
              </a:rPr>
              <a:t>Тильд не перепутаешь ни с какой другой рукотворной куклой.</a:t>
            </a:r>
            <a:br>
              <a:rPr lang="ru-RU" sz="2200" dirty="0" smtClean="0">
                <a:latin typeface="Arial" pitchFamily="34" charset="0"/>
                <a:cs typeface="Arial" pitchFamily="34" charset="0"/>
              </a:rPr>
            </a:br>
            <a:r>
              <a:rPr lang="ru-RU" sz="2200" dirty="0" smtClean="0">
                <a:latin typeface="Arial" pitchFamily="34" charset="0"/>
                <a:cs typeface="Arial" pitchFamily="34" charset="0"/>
              </a:rPr>
              <a:t>Их основные отличия:</a:t>
            </a:r>
            <a:br>
              <a:rPr lang="ru-RU" sz="2200" dirty="0" smtClean="0">
                <a:latin typeface="Arial" pitchFamily="34" charset="0"/>
                <a:cs typeface="Arial" pitchFamily="34" charset="0"/>
              </a:rPr>
            </a:br>
            <a:r>
              <a:rPr lang="ru-RU" sz="2200" dirty="0" smtClean="0">
                <a:latin typeface="Arial" pitchFamily="34" charset="0"/>
                <a:cs typeface="Arial" pitchFamily="34" charset="0"/>
              </a:rPr>
              <a:t>Собственное имя,</a:t>
            </a:r>
            <a:br>
              <a:rPr lang="ru-RU" sz="2200" dirty="0" smtClean="0">
                <a:latin typeface="Arial" pitchFamily="34" charset="0"/>
                <a:cs typeface="Arial" pitchFamily="34" charset="0"/>
              </a:rPr>
            </a:br>
            <a:r>
              <a:rPr lang="ru-RU" sz="2200" dirty="0" smtClean="0">
                <a:latin typeface="Arial" pitchFamily="34" charset="0"/>
                <a:cs typeface="Arial" pitchFamily="34" charset="0"/>
              </a:rPr>
              <a:t>Плавные закругленные линии,</a:t>
            </a:r>
            <a:br>
              <a:rPr lang="ru-RU" sz="2200" dirty="0" smtClean="0">
                <a:latin typeface="Arial" pitchFamily="34" charset="0"/>
                <a:cs typeface="Arial" pitchFamily="34" charset="0"/>
              </a:rPr>
            </a:br>
            <a:r>
              <a:rPr lang="ru-RU" sz="2200" dirty="0" smtClean="0">
                <a:latin typeface="Arial" pitchFamily="34" charset="0"/>
                <a:cs typeface="Arial" pitchFamily="34" charset="0"/>
              </a:rPr>
              <a:t>Маленькие глазки-пуговки или узелки.</a:t>
            </a:r>
            <a:br>
              <a:rPr lang="ru-RU" sz="2200" dirty="0" smtClean="0">
                <a:latin typeface="Arial" pitchFamily="34" charset="0"/>
                <a:cs typeface="Arial" pitchFamily="34" charset="0"/>
              </a:rPr>
            </a:br>
            <a:r>
              <a:rPr lang="ru-RU" sz="2200" dirty="0" smtClean="0">
                <a:latin typeface="Arial" pitchFamily="34" charset="0"/>
                <a:cs typeface="Arial" pitchFamily="34" charset="0"/>
              </a:rPr>
              <a:t>Использование преимущественно натуральных тканей – хлопок, бязь, шерсть, лен, фланель, войлок, фетр для тела и тканей в стиле «кантри» для одежки,</a:t>
            </a:r>
            <a:br>
              <a:rPr lang="ru-RU" sz="2200" dirty="0" smtClean="0">
                <a:latin typeface="Arial" pitchFamily="34" charset="0"/>
                <a:cs typeface="Arial" pitchFamily="34" charset="0"/>
              </a:rPr>
            </a:br>
            <a:r>
              <a:rPr lang="ru-RU" sz="2200" dirty="0" smtClean="0">
                <a:latin typeface="Arial" pitchFamily="34" charset="0"/>
                <a:cs typeface="Arial" pitchFamily="34" charset="0"/>
              </a:rPr>
              <a:t>Нежные пастельные цвета.</a:t>
            </a:r>
            <a:br>
              <a:rPr lang="ru-RU" sz="2200" dirty="0" smtClean="0">
                <a:latin typeface="Arial" pitchFamily="34" charset="0"/>
                <a:cs typeface="Arial" pitchFamily="34" charset="0"/>
              </a:rPr>
            </a:br>
            <a:r>
              <a:rPr lang="ru-RU" sz="2200" dirty="0" smtClean="0">
                <a:latin typeface="Arial" pitchFamily="34" charset="0"/>
                <a:cs typeface="Arial" pitchFamily="34" charset="0"/>
              </a:rPr>
              <a:t> </a:t>
            </a:r>
            <a:br>
              <a:rPr lang="ru-RU" sz="2200" dirty="0" smtClean="0">
                <a:latin typeface="Arial" pitchFamily="34" charset="0"/>
                <a:cs typeface="Arial" pitchFamily="34" charset="0"/>
              </a:rPr>
            </a:br>
            <a:r>
              <a:rPr lang="ru-RU" sz="2200" dirty="0" smtClean="0">
                <a:latin typeface="Arial" pitchFamily="34" charset="0"/>
                <a:cs typeface="Arial" pitchFamily="34" charset="0"/>
              </a:rPr>
              <a:t>При шитье кукол есть и небольшие хитрости, которые знает любая «</a:t>
            </a:r>
            <a:r>
              <a:rPr lang="ru-RU" sz="2200" dirty="0" err="1" smtClean="0">
                <a:latin typeface="Arial" pitchFamily="34" charset="0"/>
                <a:cs typeface="Arial" pitchFamily="34" charset="0"/>
              </a:rPr>
              <a:t>тильдоманка</a:t>
            </a:r>
            <a:r>
              <a:rPr lang="ru-RU" sz="2200" dirty="0" smtClean="0">
                <a:latin typeface="Arial" pitchFamily="34" charset="0"/>
                <a:cs typeface="Arial" pitchFamily="34" charset="0"/>
              </a:rPr>
              <a:t>».</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0"/>
            <a:ext cx="9144000" cy="7315200"/>
          </a:xfrm>
          <a:prstGeom prst="rect">
            <a:avLst/>
          </a:prstGeom>
          <a:noFill/>
          <a:ln w="9525">
            <a:noFill/>
            <a:miter lim="800000"/>
            <a:headEnd/>
            <a:tailEnd/>
          </a:ln>
          <a:effectLst/>
        </p:spPr>
      </p:pic>
      <p:sp>
        <p:nvSpPr>
          <p:cNvPr id="7" name="Заголовок 6"/>
          <p:cNvSpPr>
            <a:spLocks noGrp="1"/>
          </p:cNvSpPr>
          <p:nvPr>
            <p:ph type="title" idx="4294967295"/>
          </p:nvPr>
        </p:nvSpPr>
        <p:spPr>
          <a:xfrm>
            <a:off x="1142976" y="273050"/>
            <a:ext cx="3786214" cy="6584950"/>
          </a:xfrm>
        </p:spPr>
        <p:txBody>
          <a:bodyPr>
            <a:normAutofit/>
          </a:bodyPr>
          <a:lstStyle/>
          <a:p>
            <a:pPr algn="l"/>
            <a:r>
              <a:rPr lang="ru-RU" sz="2000" dirty="0" smtClean="0">
                <a:latin typeface="Arial" pitchFamily="34" charset="0"/>
                <a:cs typeface="Arial" pitchFamily="34" charset="0"/>
              </a:rPr>
              <a:t>Куклы Тильды могут использоваться по-разному:</a:t>
            </a:r>
            <a:br>
              <a:rPr lang="ru-RU" sz="2000" dirty="0" smtClean="0">
                <a:latin typeface="Arial" pitchFamily="34" charset="0"/>
                <a:cs typeface="Arial" pitchFamily="34" charset="0"/>
              </a:rPr>
            </a:br>
            <a:r>
              <a:rPr lang="ru-RU" sz="2000" dirty="0" smtClean="0">
                <a:latin typeface="Arial" pitchFamily="34" charset="0"/>
                <a:cs typeface="Arial" pitchFamily="34" charset="0"/>
              </a:rPr>
              <a:t>Как игрушки (и для детей, и для взрослых),</a:t>
            </a:r>
            <a:br>
              <a:rPr lang="ru-RU" sz="2000" dirty="0" smtClean="0">
                <a:latin typeface="Arial" pitchFamily="34" charset="0"/>
                <a:cs typeface="Arial" pitchFamily="34" charset="0"/>
              </a:rPr>
            </a:br>
            <a:r>
              <a:rPr lang="ru-RU" sz="2000" dirty="0" smtClean="0">
                <a:latin typeface="Arial" pitchFamily="34" charset="0"/>
                <a:cs typeface="Arial" pitchFamily="34" charset="0"/>
              </a:rPr>
              <a:t>Как предметы интерьера (особенно для стиля «кантри») – их можно поселить в кухне и прихожей, посадить на диваны и кровати, на кресла и пуфики, найти для них уютное местечко на открытых полках  угловых шкафов купе или даже на подоконнике,</a:t>
            </a:r>
            <a:br>
              <a:rPr lang="ru-RU" sz="2000" dirty="0" smtClean="0">
                <a:latin typeface="Arial" pitchFamily="34" charset="0"/>
                <a:cs typeface="Arial" pitchFamily="34" charset="0"/>
              </a:rPr>
            </a:br>
            <a:r>
              <a:rPr lang="ru-RU" sz="2000" dirty="0" smtClean="0">
                <a:latin typeface="Arial" pitchFamily="34" charset="0"/>
                <a:cs typeface="Arial" pitchFamily="34" charset="0"/>
              </a:rPr>
              <a:t>Как обереги семейного очага,</a:t>
            </a:r>
            <a:br>
              <a:rPr lang="ru-RU" sz="2000" dirty="0" smtClean="0">
                <a:latin typeface="Arial" pitchFamily="34" charset="0"/>
                <a:cs typeface="Arial" pitchFamily="34" charset="0"/>
              </a:rPr>
            </a:br>
            <a:r>
              <a:rPr lang="ru-RU" sz="2000" dirty="0" smtClean="0">
                <a:latin typeface="Arial" pitchFamily="34" charset="0"/>
                <a:cs typeface="Arial" pitchFamily="34" charset="0"/>
              </a:rPr>
              <a:t>Как оригинальные подарки,</a:t>
            </a:r>
            <a:br>
              <a:rPr lang="ru-RU" sz="2000" dirty="0" smtClean="0">
                <a:latin typeface="Arial" pitchFamily="34" charset="0"/>
                <a:cs typeface="Arial" pitchFamily="34" charset="0"/>
              </a:rPr>
            </a:br>
            <a:r>
              <a:rPr lang="ru-RU" sz="2000" dirty="0" smtClean="0">
                <a:latin typeface="Arial" pitchFamily="34" charset="0"/>
                <a:cs typeface="Arial" pitchFamily="34" charset="0"/>
              </a:rPr>
              <a:t>Как воплощение детских мечтаний и творческих порывов.</a:t>
            </a:r>
            <a:endParaRPr lang="ru-RU" sz="2000" dirty="0">
              <a:latin typeface="Arial" pitchFamily="34" charset="0"/>
              <a:cs typeface="Arial" pitchFamily="34" charset="0"/>
            </a:endParaRPr>
          </a:p>
        </p:txBody>
      </p:sp>
      <p:pic>
        <p:nvPicPr>
          <p:cNvPr id="38914" name="Picture 2"/>
          <p:cNvPicPr>
            <a:picLocks noGrp="1" noChangeAspect="1" noChangeArrowheads="1"/>
          </p:cNvPicPr>
          <p:nvPr>
            <p:ph idx="4294967295"/>
          </p:nvPr>
        </p:nvPicPr>
        <p:blipFill>
          <a:blip r:embed="rId3" cstate="print"/>
          <a:srcRect/>
          <a:stretch>
            <a:fillRect/>
          </a:stretch>
        </p:blipFill>
        <p:spPr bwMode="auto">
          <a:xfrm>
            <a:off x="4929190" y="1714488"/>
            <a:ext cx="3686175" cy="4016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0"/>
            <a:ext cx="9144000" cy="7315200"/>
          </a:xfrm>
          <a:prstGeom prst="rect">
            <a:avLst/>
          </a:prstGeom>
          <a:noFill/>
          <a:ln w="9525">
            <a:noFill/>
            <a:miter lim="800000"/>
            <a:headEnd/>
            <a:tailEnd/>
          </a:ln>
          <a:effectLst/>
        </p:spPr>
      </p:pic>
      <p:pic>
        <p:nvPicPr>
          <p:cNvPr id="37892" name="Picture 4"/>
          <p:cNvPicPr>
            <a:picLocks noChangeAspect="1" noChangeArrowheads="1"/>
          </p:cNvPicPr>
          <p:nvPr/>
        </p:nvPicPr>
        <p:blipFill>
          <a:blip r:embed="rId3" cstate="print"/>
          <a:srcRect/>
          <a:stretch>
            <a:fillRect/>
          </a:stretch>
        </p:blipFill>
        <p:spPr bwMode="auto">
          <a:xfrm>
            <a:off x="5715008" y="214290"/>
            <a:ext cx="2428892" cy="3536181"/>
          </a:xfrm>
          <a:prstGeom prst="rect">
            <a:avLst/>
          </a:prstGeom>
          <a:noFill/>
          <a:ln w="9525">
            <a:noFill/>
            <a:miter lim="800000"/>
            <a:headEnd/>
            <a:tailEnd/>
          </a:ln>
          <a:effectLst/>
        </p:spPr>
      </p:pic>
      <p:pic>
        <p:nvPicPr>
          <p:cNvPr id="37893" name="Picture 5"/>
          <p:cNvPicPr>
            <a:picLocks noChangeAspect="1" noChangeArrowheads="1"/>
          </p:cNvPicPr>
          <p:nvPr/>
        </p:nvPicPr>
        <p:blipFill>
          <a:blip r:embed="rId4" cstate="print"/>
          <a:srcRect/>
          <a:stretch>
            <a:fillRect/>
          </a:stretch>
        </p:blipFill>
        <p:spPr bwMode="auto">
          <a:xfrm>
            <a:off x="1357290" y="4429132"/>
            <a:ext cx="6072230" cy="2714620"/>
          </a:xfrm>
          <a:prstGeom prst="rect">
            <a:avLst/>
          </a:prstGeom>
          <a:noFill/>
          <a:ln w="9525">
            <a:noFill/>
            <a:miter lim="800000"/>
            <a:headEnd/>
            <a:tailEnd/>
          </a:ln>
          <a:effectLst/>
        </p:spPr>
      </p:pic>
      <p:pic>
        <p:nvPicPr>
          <p:cNvPr id="37894" name="Picture 6"/>
          <p:cNvPicPr>
            <a:picLocks noChangeAspect="1" noChangeArrowheads="1"/>
          </p:cNvPicPr>
          <p:nvPr/>
        </p:nvPicPr>
        <p:blipFill>
          <a:blip r:embed="rId5" cstate="print"/>
          <a:srcRect/>
          <a:stretch>
            <a:fillRect/>
          </a:stretch>
        </p:blipFill>
        <p:spPr bwMode="auto">
          <a:xfrm>
            <a:off x="714348" y="214290"/>
            <a:ext cx="2500329" cy="3615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9144000" cy="7315200"/>
          </a:xfrm>
          <a:prstGeom prst="rect">
            <a:avLst/>
          </a:prstGeom>
          <a:noFill/>
          <a:ln w="9525">
            <a:noFill/>
            <a:miter lim="800000"/>
            <a:headEnd/>
            <a:tailEnd/>
          </a:ln>
          <a:effectLst/>
        </p:spPr>
      </p:pic>
      <p:sp>
        <p:nvSpPr>
          <p:cNvPr id="10" name="Заголовок 9"/>
          <p:cNvSpPr>
            <a:spLocks noGrp="1"/>
          </p:cNvSpPr>
          <p:nvPr>
            <p:ph type="title" idx="4294967295"/>
          </p:nvPr>
        </p:nvSpPr>
        <p:spPr>
          <a:xfrm>
            <a:off x="1000100" y="285728"/>
            <a:ext cx="7858180" cy="4583122"/>
          </a:xfrm>
        </p:spPr>
        <p:txBody>
          <a:bodyPr>
            <a:noAutofit/>
          </a:bodyPr>
          <a:lstStyle/>
          <a:p>
            <a:pPr algn="l"/>
            <a:r>
              <a:rPr lang="ru-RU" sz="2000" b="1" dirty="0" smtClean="0">
                <a:effectLst>
                  <a:outerShdw blurRad="38100" dist="38100" dir="2700000" algn="tl">
                    <a:srgbClr val="000000">
                      <a:alpha val="43137"/>
                    </a:srgbClr>
                  </a:outerShdw>
                </a:effectLst>
                <a:latin typeface="Arial" pitchFamily="34" charset="0"/>
                <a:cs typeface="Arial" pitchFamily="34" charset="0"/>
              </a:rPr>
              <a:t>Книги Тильда.</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ru-RU" sz="2000" dirty="0" smtClean="0">
                <a:latin typeface="Arial" pitchFamily="34" charset="0"/>
                <a:cs typeface="Arial" pitchFamily="34" charset="0"/>
              </a:rPr>
              <a:t> Игрушки Тильда сейчас настолько популярны во всем мире, что о них написано уже немало книг. Рукодельницы найдут в книгах Тильда описание игрушек, выкройки, полезные советы по изготовлению кукол Тильда. А еще там множество  интересных идей, связанных с этим очень модным сейчас рукоделием.  Почитайте, что придумала норвежский дизайнер Тони </a:t>
            </a:r>
            <a:r>
              <a:rPr lang="ru-RU" sz="2000" dirty="0" err="1" smtClean="0">
                <a:latin typeface="Arial" pitchFamily="34" charset="0"/>
                <a:cs typeface="Arial" pitchFamily="34" charset="0"/>
              </a:rPr>
              <a:t>Финнангер</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Tone</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Finnanger</a:t>
            </a:r>
            <a:r>
              <a:rPr lang="ru-RU" sz="2000" dirty="0" smtClean="0">
                <a:latin typeface="Arial" pitchFamily="34" charset="0"/>
                <a:cs typeface="Arial" pitchFamily="34" charset="0"/>
              </a:rPr>
              <a:t>) , наверняка и вам придет в голову что-то особенное, оригинальное. Куклы в стиле Тильда сейчас очень популярны. Тильда – это текстильные куклы, игрушки, предметы интерьера, придуманные норвежской художницей – дизайнером Тоне </a:t>
            </a:r>
            <a:r>
              <a:rPr lang="ru-RU" sz="2000" dirty="0" err="1" smtClean="0">
                <a:latin typeface="Arial" pitchFamily="34" charset="0"/>
                <a:cs typeface="Arial" pitchFamily="34" charset="0"/>
              </a:rPr>
              <a:t>Финангер</a:t>
            </a:r>
            <a:r>
              <a:rPr lang="ru-RU" sz="2000" dirty="0" smtClean="0">
                <a:latin typeface="Arial" pitchFamily="34" charset="0"/>
                <a:cs typeface="Arial" pitchFamily="34" charset="0"/>
              </a:rPr>
              <a:t>. Первые игрушки в стиле Тильда появились более 10 лет назад. Стиль Тильда подразумевает наивно-примитивные, стилизованные образы и формы, натуральные материалы, нежные, романтичные расцветки.</a:t>
            </a:r>
            <a:endParaRPr lang="ru-RU" sz="2000" dirty="0">
              <a:latin typeface="Arial" pitchFamily="34" charset="0"/>
              <a:cs typeface="Arial" pitchFamily="34" charset="0"/>
            </a:endParaRPr>
          </a:p>
        </p:txBody>
      </p:sp>
      <p:pic>
        <p:nvPicPr>
          <p:cNvPr id="35850" name="Picture 10"/>
          <p:cNvPicPr>
            <a:picLocks noGrp="1" noChangeAspect="1" noChangeArrowheads="1"/>
          </p:cNvPicPr>
          <p:nvPr>
            <p:ph sz="half" idx="4294967295"/>
          </p:nvPr>
        </p:nvPicPr>
        <p:blipFill>
          <a:blip r:embed="rId3" cstate="print"/>
          <a:srcRect/>
          <a:stretch>
            <a:fillRect/>
          </a:stretch>
        </p:blipFill>
        <p:spPr bwMode="auto">
          <a:xfrm>
            <a:off x="2000232" y="4857760"/>
            <a:ext cx="1518864" cy="2000240"/>
          </a:xfrm>
          <a:prstGeom prst="rect">
            <a:avLst/>
          </a:prstGeom>
          <a:noFill/>
          <a:ln w="9525">
            <a:noFill/>
            <a:miter lim="800000"/>
            <a:headEnd/>
            <a:tailEnd/>
          </a:ln>
          <a:effectLst/>
        </p:spPr>
      </p:pic>
      <p:pic>
        <p:nvPicPr>
          <p:cNvPr id="35848" name="Picture 8"/>
          <p:cNvPicPr>
            <a:picLocks noChangeAspect="1" noChangeArrowheads="1"/>
          </p:cNvPicPr>
          <p:nvPr/>
        </p:nvPicPr>
        <p:blipFill>
          <a:blip r:embed="rId4" cstate="print"/>
          <a:srcRect/>
          <a:stretch>
            <a:fillRect/>
          </a:stretch>
        </p:blipFill>
        <p:spPr bwMode="auto">
          <a:xfrm>
            <a:off x="4286248" y="4849418"/>
            <a:ext cx="1500186" cy="2008582"/>
          </a:xfrm>
          <a:prstGeom prst="rect">
            <a:avLst/>
          </a:prstGeom>
          <a:noFill/>
          <a:ln w="9525">
            <a:noFill/>
            <a:miter lim="800000"/>
            <a:headEnd/>
            <a:tailEnd/>
          </a:ln>
          <a:effectLst/>
        </p:spPr>
      </p:pic>
      <p:pic>
        <p:nvPicPr>
          <p:cNvPr id="35849" name="Picture 9"/>
          <p:cNvPicPr>
            <a:picLocks noChangeAspect="1" noChangeArrowheads="1"/>
          </p:cNvPicPr>
          <p:nvPr/>
        </p:nvPicPr>
        <p:blipFill>
          <a:blip r:embed="rId5" cstate="print"/>
          <a:srcRect/>
          <a:stretch>
            <a:fillRect/>
          </a:stretch>
        </p:blipFill>
        <p:spPr bwMode="auto">
          <a:xfrm>
            <a:off x="6715140" y="4857760"/>
            <a:ext cx="1500199" cy="20002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585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35848"/>
                                        </p:tgtEl>
                                        <p:attrNameLst>
                                          <p:attrName>style.visibility</p:attrName>
                                        </p:attrNameLst>
                                      </p:cBhvr>
                                      <p:to>
                                        <p:strVal val="visible"/>
                                      </p:to>
                                    </p:set>
                                    <p:animEffect transition="in" filter="wedge">
                                      <p:cBhvr>
                                        <p:cTn id="11" dur="2000"/>
                                        <p:tgtEl>
                                          <p:spTgt spid="35848"/>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35849"/>
                                        </p:tgtEl>
                                        <p:attrNameLst>
                                          <p:attrName>style.visibility</p:attrName>
                                        </p:attrNameLst>
                                      </p:cBhvr>
                                      <p:to>
                                        <p:strVal val="visible"/>
                                      </p:to>
                                    </p:set>
                                    <p:animEffect transition="in" filter="fade">
                                      <p:cBhvr>
                                        <p:cTn id="16" dur="1000"/>
                                        <p:tgtEl>
                                          <p:spTgt spid="35849"/>
                                        </p:tgtEl>
                                      </p:cBhvr>
                                    </p:animEffect>
                                    <p:anim calcmode="lin" valueType="num">
                                      <p:cBhvr>
                                        <p:cTn id="17" dur="1000" fill="hold"/>
                                        <p:tgtEl>
                                          <p:spTgt spid="35849"/>
                                        </p:tgtEl>
                                        <p:attrNameLst>
                                          <p:attrName>ppt_x</p:attrName>
                                        </p:attrNameLst>
                                      </p:cBhvr>
                                      <p:tavLst>
                                        <p:tav tm="0">
                                          <p:val>
                                            <p:strVal val="#ppt_x"/>
                                          </p:val>
                                        </p:tav>
                                        <p:tav tm="100000">
                                          <p:val>
                                            <p:strVal val="#ppt_x"/>
                                          </p:val>
                                        </p:tav>
                                      </p:tavLst>
                                    </p:anim>
                                    <p:anim calcmode="lin" valueType="num">
                                      <p:cBhvr>
                                        <p:cTn id="18" dur="900" decel="100000" fill="hold"/>
                                        <p:tgtEl>
                                          <p:spTgt spid="3584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58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7315200"/>
          </a:xfrm>
          <a:prstGeom prst="rect">
            <a:avLst/>
          </a:prstGeom>
          <a:noFill/>
          <a:ln w="9525">
            <a:noFill/>
            <a:miter lim="800000"/>
            <a:headEnd/>
            <a:tailEnd/>
          </a:ln>
          <a:effectLst/>
        </p:spPr>
      </p:pic>
      <p:pic>
        <p:nvPicPr>
          <p:cNvPr id="6" name="Содержимое 5"/>
          <p:cNvPicPr>
            <a:picLocks noGrp="1"/>
          </p:cNvPicPr>
          <p:nvPr>
            <p:ph idx="4294967295"/>
          </p:nvPr>
        </p:nvPicPr>
        <p:blipFill>
          <a:blip r:embed="rId3" cstate="print"/>
          <a:stretch>
            <a:fillRect/>
          </a:stretch>
        </p:blipFill>
        <p:spPr bwMode="auto">
          <a:xfrm>
            <a:off x="1857356" y="1214422"/>
            <a:ext cx="5286412" cy="5643578"/>
          </a:xfrm>
          <a:prstGeom prst="rect">
            <a:avLst/>
          </a:prstGeom>
          <a:noFill/>
          <a:ln w="9525">
            <a:noFill/>
            <a:miter lim="800000"/>
            <a:headEnd/>
            <a:tailEnd/>
          </a:ln>
        </p:spPr>
      </p:pic>
      <p:sp>
        <p:nvSpPr>
          <p:cNvPr id="7" name="Заголовок 6"/>
          <p:cNvSpPr>
            <a:spLocks noGrp="1"/>
          </p:cNvSpPr>
          <p:nvPr>
            <p:ph type="title" idx="4294967295"/>
          </p:nvPr>
        </p:nvSpPr>
        <p:spPr>
          <a:xfrm>
            <a:off x="0" y="274638"/>
            <a:ext cx="8229600" cy="1143000"/>
          </a:xfrm>
        </p:spPr>
        <p:txBody>
          <a:bodyPr>
            <a:normAutofit/>
          </a:bodyPr>
          <a:lstStyle/>
          <a:p>
            <a:r>
              <a:rPr lang="ru-RU" sz="2000" b="1" dirty="0" smtClean="0">
                <a:effectLst>
                  <a:outerShdw blurRad="38100" dist="38100" dir="2700000" algn="tl">
                    <a:srgbClr val="000000">
                      <a:alpha val="43137"/>
                    </a:srgbClr>
                  </a:outerShdw>
                </a:effectLst>
                <a:latin typeface="Arial" pitchFamily="34" charset="0"/>
                <a:cs typeface="Arial" pitchFamily="34" charset="0"/>
              </a:rPr>
              <a:t>Выкройка куклы тильды</a:t>
            </a:r>
            <a:endParaRPr lang="ru-RU" sz="20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3447"/>
            <a:ext cx="9143999" cy="6884893"/>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a:stretch>
            <a:fillRect/>
          </a:stretch>
        </p:blipFill>
        <p:spPr bwMode="auto">
          <a:xfrm>
            <a:off x="1" y="-26893"/>
            <a:ext cx="9143999" cy="6884893"/>
          </a:xfrm>
          <a:prstGeom prst="rect">
            <a:avLst/>
          </a:prstGeom>
          <a:noFill/>
          <a:ln w="9525">
            <a:noFill/>
            <a:miter lim="800000"/>
            <a:headEnd/>
            <a:tailEnd/>
          </a:ln>
          <a:effectLst/>
        </p:spPr>
      </p:pic>
      <p:pic>
        <p:nvPicPr>
          <p:cNvPr id="4" name="Picture 2"/>
          <p:cNvPicPr>
            <a:picLocks noChangeAspect="1" noChangeArrowheads="1"/>
          </p:cNvPicPr>
          <p:nvPr/>
        </p:nvPicPr>
        <p:blipFill>
          <a:blip r:embed="rId2" cstate="print"/>
          <a:srcRect/>
          <a:stretch>
            <a:fillRect/>
          </a:stretch>
        </p:blipFill>
        <p:spPr bwMode="auto">
          <a:xfrm>
            <a:off x="0" y="0"/>
            <a:ext cx="9143999" cy="6884893"/>
          </a:xfrm>
          <a:prstGeom prst="rect">
            <a:avLst/>
          </a:prstGeom>
          <a:noFill/>
          <a:ln w="9525">
            <a:noFill/>
            <a:miter lim="800000"/>
            <a:headEnd/>
            <a:tailEnd/>
          </a:ln>
          <a:effectLst/>
        </p:spPr>
      </p:pic>
      <p:sp>
        <p:nvSpPr>
          <p:cNvPr id="8" name="Заголовок 7"/>
          <p:cNvSpPr>
            <a:spLocks noGrp="1"/>
          </p:cNvSpPr>
          <p:nvPr>
            <p:ph type="title" idx="4294967295"/>
          </p:nvPr>
        </p:nvSpPr>
        <p:spPr>
          <a:xfrm>
            <a:off x="714348" y="274638"/>
            <a:ext cx="7515252" cy="796908"/>
          </a:xfrm>
        </p:spPr>
        <p:txBody>
          <a:bodyPr/>
          <a:lstStyle/>
          <a:p>
            <a:r>
              <a:rPr lang="ru-RU" dirty="0" smtClean="0">
                <a:effectLst>
                  <a:outerShdw blurRad="38100" dist="38100" dir="2700000" algn="tl">
                    <a:srgbClr val="000000">
                      <a:alpha val="43137"/>
                    </a:srgbClr>
                  </a:outerShdw>
                </a:effectLst>
              </a:rPr>
              <a:t>Выставка кукол</a:t>
            </a:r>
            <a:endParaRPr lang="ru-RU" dirty="0">
              <a:effectLst>
                <a:outerShdw blurRad="38100" dist="38100" dir="2700000" algn="tl">
                  <a:srgbClr val="000000">
                    <a:alpha val="43137"/>
                  </a:srgbClr>
                </a:outerShdw>
              </a:effectLst>
            </a:endParaRPr>
          </a:p>
        </p:txBody>
      </p:sp>
      <p:pic>
        <p:nvPicPr>
          <p:cNvPr id="31747" name="Picture 3"/>
          <p:cNvPicPr>
            <a:picLocks noChangeAspect="1" noChangeArrowheads="1"/>
          </p:cNvPicPr>
          <p:nvPr/>
        </p:nvPicPr>
        <p:blipFill>
          <a:blip r:embed="rId3" cstate="print"/>
          <a:srcRect/>
          <a:stretch>
            <a:fillRect/>
          </a:stretch>
        </p:blipFill>
        <p:spPr bwMode="auto">
          <a:xfrm flipH="1">
            <a:off x="4286248" y="4214818"/>
            <a:ext cx="2952770" cy="2214578"/>
          </a:xfrm>
          <a:prstGeom prst="rect">
            <a:avLst/>
          </a:prstGeom>
          <a:noFill/>
          <a:ln w="9525">
            <a:noFill/>
            <a:miter lim="800000"/>
            <a:headEnd/>
            <a:tailEnd/>
          </a:ln>
          <a:effectLst/>
        </p:spPr>
      </p:pic>
      <p:pic>
        <p:nvPicPr>
          <p:cNvPr id="31748" name="Picture 4"/>
          <p:cNvPicPr>
            <a:picLocks noChangeAspect="1" noChangeArrowheads="1"/>
          </p:cNvPicPr>
          <p:nvPr/>
        </p:nvPicPr>
        <p:blipFill>
          <a:blip r:embed="rId4" cstate="print"/>
          <a:srcRect/>
          <a:stretch>
            <a:fillRect/>
          </a:stretch>
        </p:blipFill>
        <p:spPr bwMode="auto">
          <a:xfrm>
            <a:off x="2928926" y="1214422"/>
            <a:ext cx="3409933" cy="2557450"/>
          </a:xfrm>
          <a:prstGeom prst="rect">
            <a:avLst/>
          </a:prstGeom>
          <a:noFill/>
          <a:ln w="9525">
            <a:noFill/>
            <a:miter lim="800000"/>
            <a:headEnd/>
            <a:tailEnd/>
          </a:ln>
          <a:effectLst/>
        </p:spPr>
      </p:pic>
      <p:pic>
        <p:nvPicPr>
          <p:cNvPr id="31749" name="Picture 5" descr="C:\Documents and Settings\Администратор\Рабочий стол\куклы\фото куклы\PC220154.JPG"/>
          <p:cNvPicPr>
            <a:picLocks noChangeAspect="1" noChangeArrowheads="1"/>
          </p:cNvPicPr>
          <p:nvPr/>
        </p:nvPicPr>
        <p:blipFill>
          <a:blip r:embed="rId5" cstate="print"/>
          <a:srcRect/>
          <a:stretch>
            <a:fillRect/>
          </a:stretch>
        </p:blipFill>
        <p:spPr bwMode="auto">
          <a:xfrm>
            <a:off x="357158" y="1000108"/>
            <a:ext cx="2084653" cy="2650410"/>
          </a:xfrm>
          <a:prstGeom prst="rect">
            <a:avLst/>
          </a:prstGeom>
          <a:noFill/>
        </p:spPr>
      </p:pic>
      <p:pic>
        <p:nvPicPr>
          <p:cNvPr id="31750" name="Picture 6" descr="C:\Documents and Settings\Администратор\Рабочий стол\куклы\фото куклы\PC220159.JPG"/>
          <p:cNvPicPr>
            <a:picLocks noChangeAspect="1" noChangeArrowheads="1"/>
          </p:cNvPicPr>
          <p:nvPr/>
        </p:nvPicPr>
        <p:blipFill>
          <a:blip r:embed="rId6" cstate="print"/>
          <a:srcRect/>
          <a:stretch>
            <a:fillRect/>
          </a:stretch>
        </p:blipFill>
        <p:spPr bwMode="auto">
          <a:xfrm>
            <a:off x="2000232" y="3857628"/>
            <a:ext cx="2160281" cy="2643206"/>
          </a:xfrm>
          <a:prstGeom prst="rect">
            <a:avLst/>
          </a:prstGeom>
          <a:noFill/>
        </p:spPr>
      </p:pic>
      <p:pic>
        <p:nvPicPr>
          <p:cNvPr id="31751" name="Picture 7" descr="C:\Documents and Settings\Администратор\Рабочий стол\куклы\фото куклы\PC220168.JPG"/>
          <p:cNvPicPr>
            <a:picLocks noChangeAspect="1" noChangeArrowheads="1"/>
          </p:cNvPicPr>
          <p:nvPr/>
        </p:nvPicPr>
        <p:blipFill>
          <a:blip r:embed="rId7" cstate="print"/>
          <a:srcRect/>
          <a:stretch>
            <a:fillRect/>
          </a:stretch>
        </p:blipFill>
        <p:spPr bwMode="auto">
          <a:xfrm>
            <a:off x="7429520" y="3857628"/>
            <a:ext cx="1374642" cy="2477146"/>
          </a:xfrm>
          <a:prstGeom prst="rect">
            <a:avLst/>
          </a:prstGeom>
          <a:noFill/>
        </p:spPr>
      </p:pic>
      <p:pic>
        <p:nvPicPr>
          <p:cNvPr id="31752" name="Picture 8" descr="C:\Documents and Settings\Администратор\Рабочий стол\куклы\фото куклы\PC220169.JPG"/>
          <p:cNvPicPr>
            <a:picLocks noChangeAspect="1" noChangeArrowheads="1"/>
          </p:cNvPicPr>
          <p:nvPr/>
        </p:nvPicPr>
        <p:blipFill>
          <a:blip r:embed="rId8" cstate="print"/>
          <a:srcRect/>
          <a:stretch>
            <a:fillRect/>
          </a:stretch>
        </p:blipFill>
        <p:spPr bwMode="auto">
          <a:xfrm flipH="1">
            <a:off x="357158" y="3786190"/>
            <a:ext cx="1316092" cy="2500330"/>
          </a:xfrm>
          <a:prstGeom prst="rect">
            <a:avLst/>
          </a:prstGeom>
          <a:noFill/>
        </p:spPr>
      </p:pic>
      <p:pic>
        <p:nvPicPr>
          <p:cNvPr id="20" name="Рисунок 19"/>
          <p:cNvPicPr/>
          <p:nvPr/>
        </p:nvPicPr>
        <p:blipFill>
          <a:blip r:embed="rId9" cstate="print"/>
          <a:srcRect/>
          <a:stretch>
            <a:fillRect/>
          </a:stretch>
        </p:blipFill>
        <p:spPr bwMode="auto">
          <a:xfrm>
            <a:off x="6572264" y="428604"/>
            <a:ext cx="2214578" cy="32861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3447"/>
            <a:ext cx="9143999" cy="6884893"/>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a:stretch>
            <a:fillRect/>
          </a:stretch>
        </p:blipFill>
        <p:spPr bwMode="auto">
          <a:xfrm>
            <a:off x="1" y="-26893"/>
            <a:ext cx="9143999" cy="6884893"/>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0" y="4786322"/>
            <a:ext cx="1463050" cy="1714512"/>
          </a:xfrm>
          <a:prstGeom prst="rect">
            <a:avLst/>
          </a:prstGeom>
          <a:noFill/>
          <a:ln w="9525">
            <a:noFill/>
            <a:miter lim="800000"/>
            <a:headEnd/>
            <a:tailEnd/>
          </a:ln>
          <a:effectLst/>
        </p:spPr>
      </p:pic>
      <p:sp>
        <p:nvSpPr>
          <p:cNvPr id="8" name="Заголовок 7"/>
          <p:cNvSpPr>
            <a:spLocks noGrp="1"/>
          </p:cNvSpPr>
          <p:nvPr>
            <p:ph type="title" idx="4294967295"/>
          </p:nvPr>
        </p:nvSpPr>
        <p:spPr>
          <a:xfrm>
            <a:off x="1000100" y="428604"/>
            <a:ext cx="7715304" cy="5857940"/>
          </a:xfrm>
        </p:spPr>
        <p:txBody>
          <a:bodyPr>
            <a:normAutofit fontScale="90000"/>
          </a:bodyPr>
          <a:lstStyle/>
          <a:p>
            <a:pPr algn="l"/>
            <a:r>
              <a:rPr lang="ru-RU" sz="2200" b="1" dirty="0" smtClean="0">
                <a:effectLst>
                  <a:outerShdw blurRad="38100" dist="38100" dir="2700000" algn="tl">
                    <a:srgbClr val="000000">
                      <a:alpha val="43137"/>
                    </a:srgbClr>
                  </a:outerShdw>
                </a:effectLst>
                <a:latin typeface="Arial" pitchFamily="34" charset="0"/>
                <a:cs typeface="Arial" pitchFamily="34" charset="0"/>
              </a:rPr>
              <a:t>Русская народная кукла</a:t>
            </a:r>
            <a:r>
              <a:rPr lang="ru-RU" sz="3100" b="1" dirty="0" smtClean="0">
                <a:latin typeface="Arial" pitchFamily="34" charset="0"/>
                <a:cs typeface="Arial" pitchFamily="34" charset="0"/>
              </a:rPr>
              <a:t/>
            </a:r>
            <a:br>
              <a:rPr lang="ru-RU" sz="3100" b="1" dirty="0" smtClean="0">
                <a:latin typeface="Arial" pitchFamily="34" charset="0"/>
                <a:cs typeface="Arial" pitchFamily="34" charset="0"/>
              </a:rPr>
            </a:br>
            <a:r>
              <a:rPr lang="ru-RU" sz="2800" dirty="0" smtClean="0">
                <a:latin typeface="Arial" pitchFamily="34" charset="0"/>
                <a:cs typeface="Arial" pitchFamily="34" charset="0"/>
              </a:rPr>
              <a:t/>
            </a:r>
            <a:br>
              <a:rPr lang="ru-RU" sz="2800" dirty="0" smtClean="0">
                <a:latin typeface="Arial" pitchFamily="34" charset="0"/>
                <a:cs typeface="Arial" pitchFamily="34" charset="0"/>
              </a:rPr>
            </a:br>
            <a:r>
              <a:rPr lang="ru-RU" sz="2000" dirty="0" smtClean="0">
                <a:latin typeface="Arial" pitchFamily="34" charset="0"/>
                <a:cs typeface="Arial" pitchFamily="34" charset="0"/>
              </a:rPr>
              <a:t>Русская народная кукла имеет свою богатую историю и сложившиеся традиции. Давным-давно их делали наши предки не для продажи, а как обереги, как ритуальные и обрядовые символы. Люди верили, что куклы способны защитить от беды и болезни, привлечь в дом счастье и богатство.</a:t>
            </a:r>
            <a:br>
              <a:rPr lang="ru-RU" sz="2000" dirty="0" smtClean="0">
                <a:latin typeface="Arial" pitchFamily="34" charset="0"/>
                <a:cs typeface="Arial" pitchFamily="34" charset="0"/>
              </a:rPr>
            </a:br>
            <a:r>
              <a:rPr lang="ru-RU" sz="2000" dirty="0" smtClean="0">
                <a:latin typeface="Arial" pitchFamily="34" charset="0"/>
                <a:cs typeface="Arial" pitchFamily="34" charset="0"/>
              </a:rPr>
              <a:t> </a:t>
            </a:r>
            <a:br>
              <a:rPr lang="ru-RU" sz="2000" dirty="0" smtClean="0">
                <a:latin typeface="Arial" pitchFamily="34" charset="0"/>
                <a:cs typeface="Arial" pitchFamily="34" charset="0"/>
              </a:rPr>
            </a:br>
            <a:r>
              <a:rPr lang="ru-RU" sz="2000" dirty="0" smtClean="0">
                <a:latin typeface="Arial" pitchFamily="34" charset="0"/>
                <a:cs typeface="Arial" pitchFamily="34" charset="0"/>
              </a:rPr>
              <a:t> Изготавливали куколок, как правило, только женщины. Создавались куклы неспешно и обстоятельно, с надеждой и, главное, с большой любовью. Материалы использовались природные: дерево, солома, кости, глина, веточки, нитки. Если использовалась ткань, то брали натуральную и обязательно «счастливую», то есть, ту, что носили в хороший жизненный период, не омраченный ни бедами, ни болезнями. При изготовлении кукол мастерицы формулировали желания, напевали, читали молитвы, и только в редких специальных случаях хранили молчание.</a:t>
            </a:r>
            <a:br>
              <a:rPr lang="ru-RU" sz="2000" dirty="0" smtClean="0">
                <a:latin typeface="Arial" pitchFamily="34" charset="0"/>
                <a:cs typeface="Arial" pitchFamily="34" charset="0"/>
              </a:rPr>
            </a:br>
            <a:r>
              <a:rPr lang="ru-RU" sz="2000" dirty="0" smtClean="0">
                <a:latin typeface="Arial" pitchFamily="34" charset="0"/>
                <a:cs typeface="Arial" pitchFamily="34" charset="0"/>
              </a:rPr>
              <a:t> </a:t>
            </a:r>
            <a:br>
              <a:rPr lang="ru-RU" sz="2000" dirty="0" smtClean="0">
                <a:latin typeface="Arial" pitchFamily="34" charset="0"/>
                <a:cs typeface="Arial" pitchFamily="34" charset="0"/>
              </a:rPr>
            </a:br>
            <a:r>
              <a:rPr lang="ru-RU" sz="2000" dirty="0" smtClean="0">
                <a:latin typeface="Arial" pitchFamily="34" charset="0"/>
                <a:cs typeface="Arial" pitchFamily="34" charset="0"/>
              </a:rPr>
              <a:t> Существует много видов кукол, условно их можно разделить на игровые, для детских забав, обрядовые куклы и куклы-обереги, для помощи человеку во всех делах. </a:t>
            </a:r>
            <a:br>
              <a:rPr lang="ru-RU" sz="2000" dirty="0" smtClean="0">
                <a:latin typeface="Arial" pitchFamily="34" charset="0"/>
                <a:cs typeface="Arial" pitchFamily="34" charset="0"/>
              </a:rPr>
            </a:br>
            <a:r>
              <a:rPr lang="ru-RU" sz="2000" dirty="0" smtClean="0">
                <a:latin typeface="Arial" pitchFamily="34" charset="0"/>
                <a:cs typeface="Arial" pitchFamily="34" charset="0"/>
              </a:rPr>
              <a:t/>
            </a:r>
            <a:br>
              <a:rPr lang="ru-RU" sz="2000" dirty="0" smtClean="0">
                <a:latin typeface="Arial" pitchFamily="34" charset="0"/>
                <a:cs typeface="Arial" pitchFamily="34" charset="0"/>
              </a:rPr>
            </a:br>
            <a:endParaRPr lang="ru-RU" sz="2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7" name="Подзаголовок 6"/>
          <p:cNvSpPr>
            <a:spLocks noGrp="1"/>
          </p:cNvSpPr>
          <p:nvPr>
            <p:ph type="subTitle" idx="4294967295"/>
          </p:nvPr>
        </p:nvSpPr>
        <p:spPr>
          <a:xfrm>
            <a:off x="428625" y="2500313"/>
            <a:ext cx="8715375" cy="4357687"/>
          </a:xfrm>
        </p:spPr>
        <p:txBody>
          <a:bodyPr>
            <a:noAutofit/>
          </a:bodyPr>
          <a:lstStyle/>
          <a:p>
            <a:pPr algn="l"/>
            <a:r>
              <a:rPr lang="ru-RU" sz="2000" dirty="0" smtClean="0">
                <a:solidFill>
                  <a:srgbClr val="0F0614"/>
                </a:solidFill>
                <a:latin typeface="Arial" pitchFamily="34" charset="0"/>
                <a:cs typeface="Arial" pitchFamily="34" charset="0"/>
              </a:rPr>
              <a:t>В наше неспокойное время, полное противоречий и тревог, когда привычными стали слова «безнравственность», «</a:t>
            </a:r>
            <a:r>
              <a:rPr lang="ru-RU" sz="2000" dirty="0" err="1" smtClean="0">
                <a:solidFill>
                  <a:srgbClr val="0F0614"/>
                </a:solidFill>
                <a:latin typeface="Arial" pitchFamily="34" charset="0"/>
                <a:cs typeface="Arial" pitchFamily="34" charset="0"/>
              </a:rPr>
              <a:t>бездуховность</a:t>
            </a:r>
            <a:r>
              <a:rPr lang="ru-RU" sz="2000" dirty="0" smtClean="0">
                <a:solidFill>
                  <a:srgbClr val="0F0614"/>
                </a:solidFill>
                <a:latin typeface="Arial" pitchFamily="34" charset="0"/>
                <a:cs typeface="Arial" pitchFamily="34" charset="0"/>
              </a:rPr>
              <a:t>», мы всерьез задумываемся о том, какими вырастут нынешние дошкольники. Не получим ли мы в их лице «потерянное поколение», не имеющее никаких нравственных ценностей? Вопрос в том, как, какими методами воспитывать нравственность. А для этого нет лучшего пути, чем знакомить детей с народным творчеством России. Это позволит нашим детям почувствовать себя частью русского народа, ощутить гордость за свою страну, богатую славными традициями . . Наше сегодняшнее желание знать, какой же была народная игрушка, как ею играли и что она значила, в этом кроется не только познавательный интерес, но еще и естественное стремление знать и помнить прошлое своего народа.</a:t>
            </a:r>
            <a:endParaRPr lang="ru-RU" sz="2000" dirty="0">
              <a:solidFill>
                <a:srgbClr val="0F0614"/>
              </a:solidFill>
              <a:latin typeface="Arial" pitchFamily="34" charset="0"/>
              <a:cs typeface="Arial" pitchFamily="34" charset="0"/>
            </a:endParaRPr>
          </a:p>
        </p:txBody>
      </p:sp>
      <p:sp>
        <p:nvSpPr>
          <p:cNvPr id="6" name="Заголовок 5"/>
          <p:cNvSpPr>
            <a:spLocks noGrp="1"/>
          </p:cNvSpPr>
          <p:nvPr>
            <p:ph type="title" idx="4294967295"/>
          </p:nvPr>
        </p:nvSpPr>
        <p:spPr>
          <a:xfrm>
            <a:off x="785786" y="274638"/>
            <a:ext cx="8358214" cy="2582862"/>
          </a:xfrm>
        </p:spPr>
        <p:txBody>
          <a:bodyPr>
            <a:normAutofit fontScale="90000"/>
          </a:bodyPr>
          <a:lstStyle/>
          <a:p>
            <a:pPr algn="l"/>
            <a:r>
              <a:rPr lang="ru-RU" sz="2200" b="1" dirty="0" smtClean="0">
                <a:effectLst>
                  <a:outerShdw blurRad="38100" dist="38100" dir="2700000" algn="tl">
                    <a:srgbClr val="000000">
                      <a:alpha val="43137"/>
                    </a:srgbClr>
                  </a:outerShdw>
                </a:effectLst>
                <a:latin typeface="Arial" pitchFamily="34" charset="0"/>
                <a:cs typeface="Arial" pitchFamily="34" charset="0"/>
              </a:rPr>
              <a:t>Название проекта: «Куклы своими руками»</a:t>
            </a:r>
            <a:br>
              <a:rPr lang="ru-RU" sz="2200" b="1" dirty="0" smtClean="0">
                <a:effectLst>
                  <a:outerShdw blurRad="38100" dist="38100" dir="2700000" algn="tl">
                    <a:srgbClr val="000000">
                      <a:alpha val="43137"/>
                    </a:srgbClr>
                  </a:outerShdw>
                </a:effectLst>
                <a:latin typeface="Arial" pitchFamily="34" charset="0"/>
                <a:cs typeface="Arial" pitchFamily="34" charset="0"/>
              </a:rPr>
            </a:b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ru-RU" sz="2200" dirty="0" smtClean="0">
                <a:latin typeface="Arial" pitchFamily="34" charset="0"/>
                <a:cs typeface="Arial" pitchFamily="34" charset="0"/>
              </a:rPr>
              <a:t>Вид проекта: творческий.</a:t>
            </a:r>
            <a:br>
              <a:rPr lang="ru-RU" sz="2200" dirty="0" smtClean="0">
                <a:latin typeface="Arial" pitchFamily="34" charset="0"/>
                <a:cs typeface="Arial" pitchFamily="34" charset="0"/>
              </a:rPr>
            </a:br>
            <a:r>
              <a:rPr lang="ru-RU" sz="2200" dirty="0" smtClean="0">
                <a:latin typeface="Arial" pitchFamily="34" charset="0"/>
                <a:cs typeface="Arial" pitchFamily="34" charset="0"/>
              </a:rPr>
              <a:t>Длительность проекта: 1 месяц</a:t>
            </a:r>
            <a:br>
              <a:rPr lang="ru-RU" sz="2200" dirty="0" smtClean="0">
                <a:latin typeface="Arial" pitchFamily="34" charset="0"/>
                <a:cs typeface="Arial" pitchFamily="34" charset="0"/>
              </a:rPr>
            </a:br>
            <a:r>
              <a:rPr lang="ru-RU" sz="2200" dirty="0" smtClean="0">
                <a:latin typeface="Arial" pitchFamily="34" charset="0"/>
                <a:cs typeface="Arial" pitchFamily="34" charset="0"/>
              </a:rPr>
              <a:t>Образовательные области:</a:t>
            </a:r>
            <a:br>
              <a:rPr lang="ru-RU" sz="2200" dirty="0" smtClean="0">
                <a:latin typeface="Arial" pitchFamily="34" charset="0"/>
                <a:cs typeface="Arial" pitchFamily="34" charset="0"/>
              </a:rPr>
            </a:br>
            <a:r>
              <a:rPr lang="ru-RU" sz="2200" dirty="0" smtClean="0">
                <a:latin typeface="Arial" pitchFamily="34" charset="0"/>
                <a:cs typeface="Arial" pitchFamily="34" charset="0"/>
              </a:rPr>
              <a:t>-социализация, познание, коммуникация, чтение художественной литературы, художественное творчество, труд.</a:t>
            </a:r>
            <a:br>
              <a:rPr lang="ru-RU" sz="2200" dirty="0" smtClean="0">
                <a:latin typeface="Arial" pitchFamily="34" charset="0"/>
                <a:cs typeface="Arial" pitchFamily="34" charset="0"/>
              </a:rPr>
            </a:br>
            <a:r>
              <a:rPr lang="ru-RU" sz="2200" dirty="0" smtClean="0">
                <a:latin typeface="Arial" pitchFamily="34" charset="0"/>
                <a:cs typeface="Arial" pitchFamily="34" charset="0"/>
              </a:rPr>
              <a:t>Актуальность проекта:</a:t>
            </a:r>
            <a:br>
              <a:rPr lang="ru-RU" sz="2200" dirty="0" smtClean="0">
                <a:latin typeface="Arial" pitchFamily="34" charset="0"/>
                <a:cs typeface="Arial" pitchFamily="34" charset="0"/>
              </a:rPr>
            </a:br>
            <a:endParaRPr lang="ru-RU" sz="2200" dirty="0">
              <a:latin typeface="Arial" pitchFamily="34" charset="0"/>
              <a:cs typeface="Arial" pitchFamily="34" charset="0"/>
            </a:endParaRPr>
          </a:p>
        </p:txBody>
      </p:sp>
    </p:spTree>
  </p:cSld>
  <p:clrMapOvr>
    <a:masterClrMapping/>
  </p:clrMapOvr>
  <p:transition spd="slow">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26893"/>
            <a:ext cx="9143999" cy="7242107"/>
          </a:xfrm>
          <a:prstGeom prst="rect">
            <a:avLst/>
          </a:prstGeom>
          <a:noFill/>
          <a:ln w="9525">
            <a:noFill/>
            <a:miter lim="800000"/>
            <a:headEnd/>
            <a:tailEnd/>
          </a:ln>
          <a:effectLst/>
        </p:spPr>
      </p:pic>
      <p:sp>
        <p:nvSpPr>
          <p:cNvPr id="8" name="Заголовок 7"/>
          <p:cNvSpPr>
            <a:spLocks noGrp="1"/>
          </p:cNvSpPr>
          <p:nvPr>
            <p:ph type="title" idx="4294967295"/>
          </p:nvPr>
        </p:nvSpPr>
        <p:spPr>
          <a:xfrm>
            <a:off x="1000100" y="274638"/>
            <a:ext cx="6643734" cy="6226196"/>
          </a:xfrm>
        </p:spPr>
        <p:txBody>
          <a:bodyPr>
            <a:noAutofit/>
          </a:bodyPr>
          <a:lstStyle/>
          <a:p>
            <a:pPr algn="l"/>
            <a:r>
              <a:rPr lang="ru-RU" sz="2000" b="1" dirty="0" smtClean="0">
                <a:effectLst>
                  <a:outerShdw blurRad="38100" dist="38100" dir="2700000" algn="tl">
                    <a:srgbClr val="000000">
                      <a:alpha val="43137"/>
                    </a:srgbClr>
                  </a:outerShdw>
                </a:effectLst>
                <a:latin typeface="Arial" pitchFamily="34" charset="0"/>
                <a:cs typeface="Arial" pitchFamily="34" charset="0"/>
              </a:rPr>
              <a:t>Игровые куклы</a:t>
            </a:r>
            <a:r>
              <a:rPr lang="ru-RU" sz="2000" b="1" dirty="0" smtClean="0">
                <a:latin typeface="Arial" pitchFamily="34" charset="0"/>
                <a:cs typeface="Arial" pitchFamily="34" charset="0"/>
              </a:rPr>
              <a:t/>
            </a:r>
            <a:br>
              <a:rPr lang="ru-RU" sz="2000" b="1" dirty="0" smtClean="0">
                <a:latin typeface="Arial" pitchFamily="34" charset="0"/>
                <a:cs typeface="Arial" pitchFamily="34" charset="0"/>
              </a:rPr>
            </a:b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ru-RU" sz="2000" dirty="0" smtClean="0">
                <a:latin typeface="Arial" pitchFamily="34" charset="0"/>
                <a:cs typeface="Arial" pitchFamily="34" charset="0"/>
              </a:rPr>
              <a:t> Наши предки, тонко чувствуя природу ребёнка, давали ему игрушку, которая не только развлекала, но и обучала малыша, подготавливая его к взрослой жизни. Игрушек было немного, но каждая из них приучала ребёнка к дальнейшей жизни. В крестьянских семьях дети играли с тряпичными куклами. В некоторых домах их могло быть до ста штук. Играли в куклы дети до 7-8 лет. Мамы мастерили дочкам куколок из кусков ткани и верёвок. Причём такую куклу не выбрасывали, а бережно хранили в доме, передавая от дочки к дочке. Играя с тряпичной куклой, девочка приучалась быть в будущем хорошей матерью и хозяйкой в доме. К тому же дети развивали свои творческие способности, ведь зачастую девочки сами мастерили кукол, придумывали внешность и характер игрушки, шили наряд. </a:t>
            </a:r>
            <a:br>
              <a:rPr lang="ru-RU" sz="2000" dirty="0" smtClean="0">
                <a:latin typeface="Arial" pitchFamily="34" charset="0"/>
                <a:cs typeface="Arial" pitchFamily="34" charset="0"/>
              </a:rPr>
            </a:br>
            <a:endParaRPr lang="ru-RU" sz="2000" dirty="0">
              <a:latin typeface="Arial" pitchFamily="34" charset="0"/>
              <a:cs typeface="Arial" pitchFamily="34" charset="0"/>
            </a:endParaRPr>
          </a:p>
        </p:txBody>
      </p:sp>
      <p:pic>
        <p:nvPicPr>
          <p:cNvPr id="13" name="Содержимое 12"/>
          <p:cNvPicPr>
            <a:picLocks noGrp="1"/>
          </p:cNvPicPr>
          <p:nvPr>
            <p:ph sz="half" idx="4294967295"/>
          </p:nvPr>
        </p:nvPicPr>
        <p:blipFill>
          <a:blip r:embed="rId3" cstate="print"/>
          <a:srcRect/>
          <a:stretch>
            <a:fillRect/>
          </a:stretch>
        </p:blipFill>
        <p:spPr bwMode="auto">
          <a:xfrm>
            <a:off x="7858148" y="3286124"/>
            <a:ext cx="1071538" cy="1357322"/>
          </a:xfrm>
          <a:prstGeom prst="rect">
            <a:avLst/>
          </a:prstGeom>
          <a:noFill/>
          <a:ln w="9525">
            <a:noFill/>
            <a:miter lim="800000"/>
            <a:headEnd/>
            <a:tailEnd/>
          </a:ln>
        </p:spPr>
      </p:pic>
      <p:pic>
        <p:nvPicPr>
          <p:cNvPr id="14" name="Содержимое 13"/>
          <p:cNvPicPr>
            <a:picLocks noGrp="1"/>
          </p:cNvPicPr>
          <p:nvPr>
            <p:ph sz="quarter" idx="4294967295"/>
          </p:nvPr>
        </p:nvPicPr>
        <p:blipFill>
          <a:blip r:embed="rId4" cstate="print"/>
          <a:srcRect/>
          <a:stretch>
            <a:fillRect/>
          </a:stretch>
        </p:blipFill>
        <p:spPr bwMode="auto">
          <a:xfrm>
            <a:off x="7929586" y="1000108"/>
            <a:ext cx="1000100" cy="14287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 y="-26893"/>
            <a:ext cx="9143999" cy="6884893"/>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a:stretch>
            <a:fillRect/>
          </a:stretch>
        </p:blipFill>
        <p:spPr bwMode="auto">
          <a:xfrm>
            <a:off x="0" y="-26893"/>
            <a:ext cx="9143999" cy="6884893"/>
          </a:xfrm>
          <a:prstGeom prst="rect">
            <a:avLst/>
          </a:prstGeom>
          <a:noFill/>
          <a:ln w="9525">
            <a:noFill/>
            <a:miter lim="800000"/>
            <a:headEnd/>
            <a:tailEnd/>
          </a:ln>
          <a:effectLst/>
        </p:spPr>
      </p:pic>
      <p:sp>
        <p:nvSpPr>
          <p:cNvPr id="5" name="Содержимое 4"/>
          <p:cNvSpPr>
            <a:spLocks noGrp="1"/>
          </p:cNvSpPr>
          <p:nvPr>
            <p:ph sz="half" idx="4294967295"/>
          </p:nvPr>
        </p:nvSpPr>
        <p:spPr>
          <a:xfrm>
            <a:off x="571472" y="571480"/>
            <a:ext cx="3857652" cy="5554683"/>
          </a:xfrm>
        </p:spPr>
        <p:txBody>
          <a:bodyPr>
            <a:normAutofit fontScale="62500" lnSpcReduction="20000"/>
          </a:bodyPr>
          <a:lstStyle/>
          <a:p>
            <a:pPr>
              <a:buNone/>
            </a:pPr>
            <a:r>
              <a:rPr lang="ru-RU" b="1" dirty="0" smtClean="0">
                <a:effectLst>
                  <a:outerShdw blurRad="38100" dist="38100" dir="2700000" algn="tl">
                    <a:srgbClr val="000000">
                      <a:alpha val="43137"/>
                    </a:srgbClr>
                  </a:outerShdw>
                </a:effectLst>
                <a:latin typeface="Arial" pitchFamily="34" charset="0"/>
                <a:cs typeface="Arial" pitchFamily="34" charset="0"/>
              </a:rPr>
              <a:t>        </a:t>
            </a:r>
            <a:r>
              <a:rPr lang="ru-RU" b="1" dirty="0" err="1" smtClean="0">
                <a:effectLst>
                  <a:outerShdw blurRad="38100" dist="38100" dir="2700000" algn="tl">
                    <a:srgbClr val="000000">
                      <a:alpha val="43137"/>
                    </a:srgbClr>
                  </a:outerShdw>
                </a:effectLst>
                <a:latin typeface="Arial" pitchFamily="34" charset="0"/>
                <a:cs typeface="Arial" pitchFamily="34" charset="0"/>
              </a:rPr>
              <a:t>Зайчик-на-пальчик</a:t>
            </a:r>
            <a:r>
              <a:rPr lang="ru-RU" b="1" dirty="0" smtClean="0">
                <a:effectLst>
                  <a:outerShdw blurRad="38100" dist="38100" dir="2700000" algn="tl">
                    <a:srgbClr val="000000">
                      <a:alpha val="43137"/>
                    </a:srgbClr>
                  </a:outerShdw>
                </a:effectLst>
                <a:latin typeface="Arial" pitchFamily="34" charset="0"/>
                <a:cs typeface="Arial" pitchFamily="34" charset="0"/>
              </a:rPr>
              <a:t> </a:t>
            </a:r>
          </a:p>
          <a:p>
            <a:pPr>
              <a:buNone/>
            </a:pPr>
            <a:r>
              <a:rPr lang="ru-RU" dirty="0" smtClean="0">
                <a:latin typeface="Arial" pitchFamily="34" charset="0"/>
                <a:cs typeface="Arial" pitchFamily="34" charset="0"/>
              </a:rPr>
              <a:t>      Чаще всего делали детям с трёх лет, чтобы они имели друга и собеседника. Зайчик одевался на пальчик и был всегда рядом. Эту игрушку раньше родители давали детям, когда уходили из дома, и если становиться скучно или страшно, к нему можно обратиться как к другу, поговорить с ним, пожаловаться или просто поиграть. Это и друг и оберег. Дети очень отзывчивы и в любимой игрушке видят родственную душу, открываются и разговаривают, как с живым человеком.</a:t>
            </a:r>
          </a:p>
        </p:txBody>
      </p:sp>
      <p:pic>
        <p:nvPicPr>
          <p:cNvPr id="11" name="Picture 2"/>
          <p:cNvPicPr>
            <a:picLocks noGrp="1" noChangeAspect="1" noChangeArrowheads="1"/>
          </p:cNvPicPr>
          <p:nvPr>
            <p:ph sz="half" idx="4294967295"/>
          </p:nvPr>
        </p:nvPicPr>
        <p:blipFill>
          <a:blip r:embed="rId3" cstate="print"/>
          <a:srcRect/>
          <a:stretch>
            <a:fillRect/>
          </a:stretch>
        </p:blipFill>
        <p:spPr bwMode="auto">
          <a:xfrm>
            <a:off x="4786314" y="428604"/>
            <a:ext cx="4038600" cy="4038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2000"/>
                                        <p:tgtEl>
                                          <p:spTgt spid="5">
                                            <p:txEl>
                                              <p:pRg st="1" end="1"/>
                                            </p:txEl>
                                          </p:spTgt>
                                        </p:tgtEl>
                                      </p:cBhvr>
                                    </p:animEffect>
                                    <p:anim calcmode="lin" valueType="num">
                                      <p:cBhvr>
                                        <p:cTn id="16"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 y="-26893"/>
            <a:ext cx="9143999" cy="6884893"/>
          </a:xfrm>
          <a:prstGeom prst="rect">
            <a:avLst/>
          </a:prstGeom>
          <a:noFill/>
          <a:ln w="9525">
            <a:noFill/>
            <a:miter lim="800000"/>
            <a:headEnd/>
            <a:tailEnd/>
          </a:ln>
          <a:effectLst/>
        </p:spPr>
      </p:pic>
      <p:sp>
        <p:nvSpPr>
          <p:cNvPr id="9" name="Содержимое 8"/>
          <p:cNvSpPr>
            <a:spLocks noGrp="1"/>
          </p:cNvSpPr>
          <p:nvPr>
            <p:ph sz="half" idx="4294967295"/>
          </p:nvPr>
        </p:nvSpPr>
        <p:spPr>
          <a:xfrm>
            <a:off x="500034" y="571480"/>
            <a:ext cx="4357718" cy="5554683"/>
          </a:xfrm>
        </p:spPr>
        <p:txBody>
          <a:bodyPr>
            <a:noAutofit/>
          </a:bodyPr>
          <a:lstStyle/>
          <a:p>
            <a:pPr>
              <a:buNone/>
            </a:pP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Зернушка</a:t>
            </a:r>
            <a:r>
              <a:rPr lang="ru-RU" sz="2000" b="1" dirty="0" smtClean="0">
                <a:latin typeface="Arial" pitchFamily="34" charset="0"/>
                <a:cs typeface="Arial" pitchFamily="34" charset="0"/>
              </a:rPr>
              <a:t> или </a:t>
            </a:r>
            <a:r>
              <a:rPr lang="ru-RU" sz="2000" b="1" dirty="0" err="1" smtClean="0">
                <a:latin typeface="Arial" pitchFamily="34" charset="0"/>
                <a:cs typeface="Arial" pitchFamily="34" charset="0"/>
              </a:rPr>
              <a:t>Крупеничка</a:t>
            </a:r>
            <a:r>
              <a:rPr lang="ru-RU" sz="2000" b="1" dirty="0" smtClean="0">
                <a:latin typeface="Arial" pitchFamily="34" charset="0"/>
                <a:cs typeface="Arial" pitchFamily="34" charset="0"/>
              </a:rPr>
              <a:t> – </a:t>
            </a:r>
            <a:r>
              <a:rPr lang="ru-RU" sz="2000" dirty="0" smtClean="0">
                <a:latin typeface="Arial" pitchFamily="34" charset="0"/>
                <a:cs typeface="Arial" pitchFamily="34" charset="0"/>
              </a:rPr>
              <a:t>кукла, которая символизировала достаток и благополучие в доме, была своего рода оберегом семьи. Делали эту куклу после сбора урожая. Небольшой мешочек наполнялся зерном, при этом женщины всегда пели песню или читали молитву. К туловищу-мешочку приделывалась голова без лица, повязывалась платком и пояском. Основой куклы был мешочек, наполненный зерном. Если в доме было голодно, то эта кукла выручала своих хозяев – из неё брали зерно.</a:t>
            </a:r>
            <a:endParaRPr lang="ru-RU" sz="2000" dirty="0"/>
          </a:p>
        </p:txBody>
      </p:sp>
      <p:pic>
        <p:nvPicPr>
          <p:cNvPr id="13" name="Picture 3"/>
          <p:cNvPicPr>
            <a:picLocks noChangeAspect="1" noChangeArrowheads="1"/>
          </p:cNvPicPr>
          <p:nvPr/>
        </p:nvPicPr>
        <p:blipFill>
          <a:blip r:embed="rId3" cstate="print"/>
          <a:srcRect/>
          <a:stretch>
            <a:fillRect/>
          </a:stretch>
        </p:blipFill>
        <p:spPr bwMode="auto">
          <a:xfrm>
            <a:off x="5214942" y="139"/>
            <a:ext cx="3929058" cy="442899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3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 dur="3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3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Clr clrSpc="rgb">
                                      <p:cBhvr override="childStyle">
                                        <p:cTn id="13" dur="100" fill="hold"/>
                                        <p:tgtEl>
                                          <p:spTgt spid="13"/>
                                        </p:tgtEl>
                                        <p:attrNameLst>
                                          <p:attrName>style.color</p:attrName>
                                        </p:attrNameLst>
                                      </p:cBhvr>
                                      <p:to>
                                        <a:schemeClr val="accent2"/>
                                      </p:to>
                                    </p:animClr>
                                    <p:animClr clrSpc="rgb">
                                      <p:cBhvr>
                                        <p:cTn id="14" dur="100" fill="hold"/>
                                        <p:tgtEl>
                                          <p:spTgt spid="13"/>
                                        </p:tgtEl>
                                        <p:attrNameLst>
                                          <p:attrName>fillcolor</p:attrName>
                                        </p:attrNameLst>
                                      </p:cBhvr>
                                      <p:to>
                                        <a:schemeClr val="accent2"/>
                                      </p:to>
                                    </p:animClr>
                                    <p:set>
                                      <p:cBhvr>
                                        <p:cTn id="15" dur="100" fill="hold"/>
                                        <p:tgtEl>
                                          <p:spTgt spid="13"/>
                                        </p:tgtEl>
                                        <p:attrNameLst>
                                          <p:attrName>fill.type</p:attrName>
                                        </p:attrNameLst>
                                      </p:cBhvr>
                                      <p:to>
                                        <p:strVal val="solid"/>
                                      </p:to>
                                    </p:set>
                                    <p:set>
                                      <p:cBhvr>
                                        <p:cTn id="16" dur="100" fill="hold"/>
                                        <p:tgtEl>
                                          <p:spTgt spid="13"/>
                                        </p:tgtEl>
                                        <p:attrNameLst>
                                          <p:attrName>fill.on</p:attrName>
                                        </p:attrNameLst>
                                      </p:cBhvr>
                                      <p:to>
                                        <p:strVal val="true"/>
                                      </p:to>
                                    </p:se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 y="0"/>
            <a:ext cx="9143999" cy="6884893"/>
          </a:xfrm>
          <a:prstGeom prst="rect">
            <a:avLst/>
          </a:prstGeom>
          <a:noFill/>
          <a:ln w="9525">
            <a:noFill/>
            <a:miter lim="800000"/>
            <a:headEnd/>
            <a:tailEnd/>
          </a:ln>
          <a:effectLst/>
        </p:spPr>
      </p:pic>
      <p:sp>
        <p:nvSpPr>
          <p:cNvPr id="3" name="Заголовок 2"/>
          <p:cNvSpPr>
            <a:spLocks noGrp="1"/>
          </p:cNvSpPr>
          <p:nvPr>
            <p:ph type="title" idx="4294967295"/>
          </p:nvPr>
        </p:nvSpPr>
        <p:spPr>
          <a:xfrm>
            <a:off x="857224" y="274638"/>
            <a:ext cx="7786742" cy="6154758"/>
          </a:xfrm>
        </p:spPr>
        <p:txBody>
          <a:bodyPr>
            <a:noAutofit/>
          </a:bodyPr>
          <a:lstStyle/>
          <a:p>
            <a:pPr algn="l"/>
            <a:r>
              <a:rPr lang="ru-RU" sz="2000" b="1" dirty="0" smtClean="0">
                <a:latin typeface="Arial" pitchFamily="34" charset="0"/>
                <a:cs typeface="Arial" pitchFamily="34" charset="0"/>
              </a:rPr>
              <a:t>Куколка </a:t>
            </a:r>
            <a:r>
              <a:rPr lang="ru-RU" sz="2000" b="1" dirty="0" err="1" smtClean="0">
                <a:latin typeface="Arial" pitchFamily="34" charset="0"/>
                <a:cs typeface="Arial" pitchFamily="34" charset="0"/>
              </a:rPr>
              <a:t>Пеленашка</a:t>
            </a:r>
            <a:r>
              <a:rPr lang="ru-RU" sz="2000" b="1" dirty="0" smtClean="0">
                <a:latin typeface="Arial" pitchFamily="34" charset="0"/>
                <a:cs typeface="Arial" pitchFamily="34" charset="0"/>
              </a:rPr>
              <a:t> </a:t>
            </a:r>
            <a:br>
              <a:rPr lang="ru-RU" sz="2000" b="1" dirty="0" smtClean="0">
                <a:latin typeface="Arial" pitchFamily="34" charset="0"/>
                <a:cs typeface="Arial" pitchFamily="34" charset="0"/>
              </a:rPr>
            </a:br>
            <a:r>
              <a:rPr lang="ru-RU" sz="2000" b="1" dirty="0" smtClean="0">
                <a:latin typeface="Arial" pitchFamily="34" charset="0"/>
                <a:cs typeface="Arial" pitchFamily="34" charset="0"/>
              </a:rPr>
              <a:t> </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ru-RU" sz="2000" dirty="0" smtClean="0">
                <a:latin typeface="Arial" pitchFamily="34" charset="0"/>
                <a:cs typeface="Arial" pitchFamily="34" charset="0"/>
              </a:rPr>
              <a:t> На вид очень простая куколка - младенчик в платочке, запеленатый в пеленку и обвитый свивальником. До рождения ребенка к нему в кроватку подкладывали особую куколку - "</a:t>
            </a:r>
            <a:r>
              <a:rPr lang="ru-RU" sz="2000" dirty="0" err="1" smtClean="0">
                <a:latin typeface="Arial" pitchFamily="34" charset="0"/>
                <a:cs typeface="Arial" pitchFamily="34" charset="0"/>
              </a:rPr>
              <a:t>Пеленашку</a:t>
            </a:r>
            <a:r>
              <a:rPr lang="ru-RU" sz="2000" dirty="0" smtClean="0">
                <a:latin typeface="Arial" pitchFamily="34" charset="0"/>
                <a:cs typeface="Arial" pitchFamily="34" charset="0"/>
              </a:rPr>
              <a:t>", с целью - обмануть злых духов, подложить им куклу вместо ребенка. Потом эта кукла лежала рядом с дитём. Как вы понимаете, подобную куклу-оберег нельзя было купить. Только сделать самим. Делали ее из куска ношеной домотканой одежды кого-то из родственников -отца, деда или бабушки. Такая одежда несла в себе тепло человека и генетическую память, и это тепло передавалось кукле, вместе с частичкой жизненной силы человека. Маленького размера </a:t>
            </a:r>
            <a:r>
              <a:rPr lang="ru-RU" sz="2000" dirty="0" err="1" smtClean="0">
                <a:latin typeface="Arial" pitchFamily="34" charset="0"/>
                <a:cs typeface="Arial" pitchFamily="34" charset="0"/>
              </a:rPr>
              <a:t>куклёнок</a:t>
            </a:r>
            <a:r>
              <a:rPr lang="ru-RU" sz="2000" dirty="0" smtClean="0">
                <a:latin typeface="Arial" pitchFamily="34" charset="0"/>
                <a:cs typeface="Arial" pitchFamily="34" charset="0"/>
              </a:rPr>
              <a:t> (с пальчик) вкладывался младенцу в ручку и он сжимая и разжимая её наполнялся Силой </a:t>
            </a:r>
            <a:r>
              <a:rPr lang="ru-RU" sz="2000" dirty="0" err="1" smtClean="0">
                <a:latin typeface="Arial" pitchFamily="34" charset="0"/>
                <a:cs typeface="Arial" pitchFamily="34" charset="0"/>
              </a:rPr>
              <a:t>РОДа</a:t>
            </a:r>
            <a:r>
              <a:rPr lang="ru-RU" sz="2000" dirty="0" smtClean="0">
                <a:latin typeface="Arial" pitchFamily="34" charset="0"/>
                <a:cs typeface="Arial" pitchFamily="34" charset="0"/>
              </a:rPr>
              <a:t>, начинал развивать моторику.</a:t>
            </a:r>
            <a:br>
              <a:rPr lang="ru-RU" sz="2000" dirty="0" smtClean="0">
                <a:latin typeface="Arial" pitchFamily="34" charset="0"/>
                <a:cs typeface="Arial" pitchFamily="34" charset="0"/>
              </a:rPr>
            </a:br>
            <a:r>
              <a:rPr lang="ru-RU" sz="2000" dirty="0" smtClean="0">
                <a:latin typeface="Arial" pitchFamily="34" charset="0"/>
                <a:cs typeface="Arial" pitchFamily="34" charset="0"/>
              </a:rPr>
              <a:t> Такая кукла служила  оберегом и от сглаза. Гости смотрели на ребенка и на куклу и говорили, обращаясь к кукле, - "Ой, до чего </a:t>
            </a:r>
            <a:r>
              <a:rPr lang="ru-RU" sz="2000" dirty="0" err="1" smtClean="0">
                <a:latin typeface="Arial" pitchFamily="34" charset="0"/>
                <a:cs typeface="Arial" pitchFamily="34" charset="0"/>
              </a:rPr>
              <a:t>кукленок-то</a:t>
            </a:r>
            <a:r>
              <a:rPr lang="ru-RU" sz="2000" dirty="0" smtClean="0">
                <a:latin typeface="Arial" pitchFamily="34" charset="0"/>
                <a:cs typeface="Arial" pitchFamily="34" charset="0"/>
              </a:rPr>
              <a:t> хорош!", чтобы не сглазить ребенка. </a:t>
            </a:r>
            <a:endParaRPr lang="ru-R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ppt_x-.2"/>
                                          </p:val>
                                        </p:tav>
                                        <p:tav tm="100000">
                                          <p:val>
                                            <p:strVal val="#ppt_x"/>
                                          </p:val>
                                        </p:tav>
                                      </p:tavLst>
                                    </p:anim>
                                    <p:anim calcmode="lin" valueType="num">
                                      <p:cBhvr>
                                        <p:cTn id="8"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23860" y="0"/>
            <a:ext cx="9267860" cy="6858000"/>
          </a:xfrm>
          <a:prstGeom prst="rect">
            <a:avLst/>
          </a:prstGeom>
          <a:noFill/>
          <a:ln w="9525">
            <a:noFill/>
            <a:miter lim="800000"/>
            <a:headEnd/>
            <a:tailEnd/>
          </a:ln>
          <a:effectLst/>
        </p:spPr>
      </p:pic>
      <p:pic>
        <p:nvPicPr>
          <p:cNvPr id="7" name="Содержимое 6"/>
          <p:cNvPicPr>
            <a:picLocks noGrp="1"/>
          </p:cNvPicPr>
          <p:nvPr>
            <p:ph sz="half" idx="4294967295"/>
          </p:nvPr>
        </p:nvPicPr>
        <p:blipFill>
          <a:blip r:embed="rId3" cstate="print"/>
          <a:stretch>
            <a:fillRect/>
          </a:stretch>
        </p:blipFill>
        <p:spPr bwMode="auto">
          <a:xfrm>
            <a:off x="1000100" y="785794"/>
            <a:ext cx="2814635" cy="3643338"/>
          </a:xfrm>
          <a:prstGeom prst="rect">
            <a:avLst/>
          </a:prstGeom>
          <a:noFill/>
          <a:ln w="9525">
            <a:noFill/>
            <a:miter lim="800000"/>
            <a:headEnd/>
            <a:tailEnd/>
          </a:ln>
        </p:spPr>
      </p:pic>
      <p:pic>
        <p:nvPicPr>
          <p:cNvPr id="14" name="Рисунок 13"/>
          <p:cNvPicPr/>
          <p:nvPr/>
        </p:nvPicPr>
        <p:blipFill>
          <a:blip r:embed="rId4" cstate="print"/>
          <a:srcRect b="29920"/>
          <a:stretch>
            <a:fillRect/>
          </a:stretch>
        </p:blipFill>
        <p:spPr bwMode="auto">
          <a:xfrm>
            <a:off x="3857620" y="928670"/>
            <a:ext cx="2428892" cy="3500462"/>
          </a:xfrm>
          <a:prstGeom prst="rect">
            <a:avLst/>
          </a:prstGeom>
          <a:noFill/>
          <a:ln w="9525">
            <a:noFill/>
            <a:miter lim="800000"/>
            <a:headEnd/>
            <a:tailEnd/>
          </a:ln>
        </p:spPr>
      </p:pic>
      <p:pic>
        <p:nvPicPr>
          <p:cNvPr id="15" name="Рисунок 14"/>
          <p:cNvPicPr/>
          <p:nvPr/>
        </p:nvPicPr>
        <p:blipFill>
          <a:blip r:embed="rId5" cstate="print"/>
          <a:srcRect/>
          <a:stretch>
            <a:fillRect/>
          </a:stretch>
        </p:blipFill>
        <p:spPr bwMode="auto">
          <a:xfrm>
            <a:off x="6000760" y="785794"/>
            <a:ext cx="2571768" cy="364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23860" y="1"/>
            <a:ext cx="9267860" cy="6858000"/>
          </a:xfrm>
          <a:prstGeom prst="rect">
            <a:avLst/>
          </a:prstGeom>
          <a:noFill/>
          <a:ln w="9525">
            <a:noFill/>
            <a:miter lim="800000"/>
            <a:headEnd/>
            <a:tailEnd/>
          </a:ln>
          <a:effectLst/>
        </p:spPr>
      </p:pic>
      <p:sp>
        <p:nvSpPr>
          <p:cNvPr id="8" name="Заголовок 7"/>
          <p:cNvSpPr>
            <a:spLocks noGrp="1"/>
          </p:cNvSpPr>
          <p:nvPr>
            <p:ph type="title"/>
          </p:nvPr>
        </p:nvSpPr>
        <p:spPr>
          <a:xfrm>
            <a:off x="857224" y="274638"/>
            <a:ext cx="7829576" cy="6297634"/>
          </a:xfrm>
        </p:spPr>
        <p:txBody>
          <a:bodyPr>
            <a:normAutofit fontScale="90000"/>
          </a:bodyPr>
          <a:lstStyle/>
          <a:p>
            <a:pPr lvl="0" algn="l" fontAlgn="base">
              <a:spcAft>
                <a:spcPct val="0"/>
              </a:spcAft>
            </a:pPr>
            <a:r>
              <a:rPr lang="ru-RU" sz="22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Вепсская кукла. </a:t>
            </a:r>
            <a:r>
              <a:rPr lang="ru-RU" sz="3200" b="1" dirty="0" smtClean="0">
                <a:latin typeface="Arial" pitchFamily="34" charset="0"/>
                <a:ea typeface="Times New Roman" pitchFamily="18" charset="0"/>
                <a:cs typeface="Arial" pitchFamily="34" charset="0"/>
              </a:rPr>
              <a:t/>
            </a:r>
            <a:br>
              <a:rPr lang="ru-RU" sz="3200" b="1" dirty="0" smtClean="0">
                <a:latin typeface="Arial" pitchFamily="34" charset="0"/>
                <a:ea typeface="Times New Roman" pitchFamily="18" charset="0"/>
                <a:cs typeface="Arial" pitchFamily="34" charset="0"/>
              </a:rPr>
            </a:br>
            <a:r>
              <a:rPr lang="ru-RU" sz="3200" b="1" dirty="0" smtClean="0">
                <a:latin typeface="Arial" pitchFamily="34" charset="0"/>
                <a:cs typeface="Arial" pitchFamily="34" charset="0"/>
              </a:rPr>
              <a:t/>
            </a:r>
            <a:br>
              <a:rPr lang="ru-RU" sz="3200" b="1" dirty="0" smtClean="0">
                <a:latin typeface="Arial" pitchFamily="34" charset="0"/>
                <a:cs typeface="Arial" pitchFamily="34" charset="0"/>
              </a:rPr>
            </a:br>
            <a:r>
              <a:rPr lang="ru-RU" sz="2200" dirty="0" smtClean="0">
                <a:latin typeface="Calibri" pitchFamily="34" charset="0"/>
                <a:ea typeface="Times New Roman" pitchFamily="18" charset="0"/>
                <a:cs typeface="Times New Roman" pitchFamily="18" charset="0"/>
              </a:rPr>
              <a:t> </a:t>
            </a:r>
            <a:r>
              <a:rPr lang="ru-RU" sz="2200" dirty="0" smtClean="0">
                <a:latin typeface="Arial" pitchFamily="34" charset="0"/>
                <a:ea typeface="Times New Roman" pitchFamily="18" charset="0"/>
                <a:cs typeface="Arial" pitchFamily="34" charset="0"/>
              </a:rPr>
              <a:t>В ряд традиционных русских кукол ставят вепсскую куклу, сохранившую имя создавшего её народа. Сегодня вепсы – небольшая народность, проживающая на территории Карелии, Ленинградской и Вологодской областей, сохранившая свои традиции и обряды, многие из которых сходны с северорусскими. </a:t>
            </a:r>
            <a:r>
              <a:rPr lang="ru-RU" sz="2200" dirty="0" smtClean="0">
                <a:latin typeface="Arial" pitchFamily="34" charset="0"/>
                <a:cs typeface="Arial" pitchFamily="34" charset="0"/>
              </a:rPr>
              <a:t/>
            </a:r>
            <a:br>
              <a:rPr lang="ru-RU" sz="2200" dirty="0" smtClean="0">
                <a:latin typeface="Arial" pitchFamily="34" charset="0"/>
                <a:cs typeface="Arial" pitchFamily="34" charset="0"/>
              </a:rPr>
            </a:br>
            <a:r>
              <a:rPr lang="ru-RU" sz="2200" dirty="0" smtClean="0">
                <a:latin typeface="Arial" pitchFamily="34" charset="0"/>
                <a:ea typeface="Times New Roman" pitchFamily="18" charset="0"/>
                <a:cs typeface="Arial" pitchFamily="34" charset="0"/>
              </a:rPr>
              <a:t> Вепсская кукла - это образ замужней женщины. Детали куклы не сшиваются между собой. Её делают из обрывков изношенной одежды, из них же выдёргивают нити для </a:t>
            </a:r>
            <a:r>
              <a:rPr lang="ru-RU" sz="2200" dirty="0" err="1" smtClean="0">
                <a:latin typeface="Arial" pitchFamily="34" charset="0"/>
                <a:ea typeface="Times New Roman" pitchFamily="18" charset="0"/>
                <a:cs typeface="Arial" pitchFamily="34" charset="0"/>
              </a:rPr>
              <a:t>путанки</a:t>
            </a:r>
            <a:r>
              <a:rPr lang="ru-RU" sz="2200" dirty="0" smtClean="0">
                <a:latin typeface="Arial" pitchFamily="34" charset="0"/>
                <a:ea typeface="Times New Roman" pitchFamily="18" charset="0"/>
                <a:cs typeface="Arial" pitchFamily="34" charset="0"/>
              </a:rPr>
              <a:t> и связывания деталей куклы. </a:t>
            </a:r>
            <a:r>
              <a:rPr lang="ru-RU" sz="2200" dirty="0" smtClean="0">
                <a:latin typeface="Arial" pitchFamily="34" charset="0"/>
                <a:cs typeface="Arial" pitchFamily="34" charset="0"/>
              </a:rPr>
              <a:t/>
            </a:r>
            <a:br>
              <a:rPr lang="ru-RU" sz="2200" dirty="0" smtClean="0">
                <a:latin typeface="Arial" pitchFamily="34" charset="0"/>
                <a:cs typeface="Arial" pitchFamily="34" charset="0"/>
              </a:rPr>
            </a:br>
            <a:r>
              <a:rPr lang="ru-RU" sz="2200" dirty="0" smtClean="0">
                <a:latin typeface="Arial" pitchFamily="34" charset="0"/>
                <a:ea typeface="Times New Roman" pitchFamily="18" charset="0"/>
                <a:cs typeface="Arial" pitchFamily="34" charset="0"/>
              </a:rPr>
              <a:t> Делалась она из старых вещей матери без использования ножниц и иглы. Почему так? Для того чтобы жизнь ребенка была не "резаная и не колотая". До рождения малыша, чтобы согреть колыбельку, в нее клали эту куклу. А после рождения кукла висела над колыбелькой и охраняла малыша от порчи. Когда ребенок подрастал, он с ней играл. </a:t>
            </a:r>
            <a:r>
              <a:rPr lang="ru-RU" sz="2200" dirty="0" smtClean="0">
                <a:latin typeface="Arial" pitchFamily="34" charset="0"/>
                <a:cs typeface="Arial" pitchFamily="34" charset="0"/>
              </a:rPr>
              <a:t/>
            </a:r>
            <a:br>
              <a:rPr lang="ru-RU" sz="2200" dirty="0" smtClean="0">
                <a:latin typeface="Arial" pitchFamily="34" charset="0"/>
                <a:cs typeface="Arial" pitchFamily="34" charset="0"/>
              </a:rPr>
            </a:br>
            <a:r>
              <a:rPr lang="ru-RU" sz="2200" dirty="0" smtClean="0">
                <a:latin typeface="Arial" pitchFamily="34" charset="0"/>
                <a:ea typeface="Times New Roman" pitchFamily="18" charset="0"/>
                <a:cs typeface="Arial" pitchFamily="34" charset="0"/>
              </a:rPr>
              <a:t> Эта кукла сопровождала ребенка с самого детства и до тех пор, пока не "уходила", т.е. не рвалась, портилась.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23860" y="1"/>
            <a:ext cx="9267860" cy="6858000"/>
          </a:xfrm>
          <a:prstGeom prst="rect">
            <a:avLst/>
          </a:prstGeom>
          <a:noFill/>
          <a:ln w="9525">
            <a:noFill/>
            <a:miter lim="800000"/>
            <a:headEnd/>
            <a:tailEnd/>
          </a:ln>
          <a:effectLst/>
        </p:spPr>
      </p:pic>
      <p:pic>
        <p:nvPicPr>
          <p:cNvPr id="38" name="Содержимое 37"/>
          <p:cNvPicPr>
            <a:picLocks noGrp="1"/>
          </p:cNvPicPr>
          <p:nvPr>
            <p:ph sz="half" idx="4294967295"/>
          </p:nvPr>
        </p:nvPicPr>
        <p:blipFill>
          <a:blip r:embed="rId3" cstate="print"/>
          <a:stretch>
            <a:fillRect/>
          </a:stretch>
        </p:blipFill>
        <p:spPr bwMode="auto">
          <a:xfrm>
            <a:off x="0" y="357166"/>
            <a:ext cx="2285984" cy="2571768"/>
          </a:xfrm>
          <a:prstGeom prst="rect">
            <a:avLst/>
          </a:prstGeom>
          <a:noFill/>
          <a:ln w="9525">
            <a:noFill/>
            <a:miter lim="800000"/>
            <a:headEnd/>
            <a:tailEnd/>
          </a:ln>
        </p:spPr>
      </p:pic>
      <p:pic>
        <p:nvPicPr>
          <p:cNvPr id="41988" name="Picture 4"/>
          <p:cNvPicPr>
            <a:picLocks noGrp="1" noChangeAspect="1" noChangeArrowheads="1"/>
          </p:cNvPicPr>
          <p:nvPr>
            <p:ph sz="quarter" idx="4294967295"/>
          </p:nvPr>
        </p:nvPicPr>
        <p:blipFill>
          <a:blip r:embed="rId4" cstate="print"/>
          <a:srcRect/>
          <a:stretch>
            <a:fillRect/>
          </a:stretch>
        </p:blipFill>
        <p:spPr bwMode="auto">
          <a:xfrm>
            <a:off x="6286512" y="3571876"/>
            <a:ext cx="2451061" cy="2982915"/>
          </a:xfrm>
          <a:prstGeom prst="rect">
            <a:avLst/>
          </a:prstGeom>
          <a:noFill/>
          <a:ln w="9525">
            <a:noFill/>
            <a:miter lim="800000"/>
            <a:headEnd/>
            <a:tailEnd/>
          </a:ln>
          <a:effectLst/>
        </p:spPr>
      </p:pic>
      <p:pic>
        <p:nvPicPr>
          <p:cNvPr id="43" name="Рисунок 42"/>
          <p:cNvPicPr/>
          <p:nvPr/>
        </p:nvPicPr>
        <p:blipFill>
          <a:blip r:embed="rId5" cstate="print"/>
          <a:srcRect/>
          <a:stretch>
            <a:fillRect/>
          </a:stretch>
        </p:blipFill>
        <p:spPr bwMode="auto">
          <a:xfrm>
            <a:off x="6143636" y="0"/>
            <a:ext cx="2571768" cy="3786190"/>
          </a:xfrm>
          <a:prstGeom prst="rect">
            <a:avLst/>
          </a:prstGeom>
          <a:noFill/>
          <a:ln w="9525">
            <a:noFill/>
            <a:miter lim="800000"/>
            <a:headEnd/>
            <a:tailEnd/>
          </a:ln>
        </p:spPr>
      </p:pic>
      <p:pic>
        <p:nvPicPr>
          <p:cNvPr id="46" name="Рисунок 45"/>
          <p:cNvPicPr/>
          <p:nvPr/>
        </p:nvPicPr>
        <p:blipFill>
          <a:blip r:embed="rId6" cstate="print"/>
          <a:srcRect/>
          <a:stretch>
            <a:fillRect/>
          </a:stretch>
        </p:blipFill>
        <p:spPr bwMode="auto">
          <a:xfrm>
            <a:off x="2928926" y="3000372"/>
            <a:ext cx="2928958" cy="2357454"/>
          </a:xfrm>
          <a:prstGeom prst="rect">
            <a:avLst/>
          </a:prstGeom>
          <a:noFill/>
          <a:ln w="9525">
            <a:noFill/>
            <a:miter lim="800000"/>
            <a:headEnd/>
            <a:tailEnd/>
          </a:ln>
        </p:spPr>
      </p:pic>
      <p:pic>
        <p:nvPicPr>
          <p:cNvPr id="41986" name="Picture 2"/>
          <p:cNvPicPr>
            <a:picLocks noChangeAspect="1" noChangeArrowheads="1"/>
          </p:cNvPicPr>
          <p:nvPr/>
        </p:nvPicPr>
        <p:blipFill>
          <a:blip r:embed="rId7" cstate="print"/>
          <a:srcRect/>
          <a:stretch>
            <a:fillRect/>
          </a:stretch>
        </p:blipFill>
        <p:spPr bwMode="auto">
          <a:xfrm>
            <a:off x="0" y="3357562"/>
            <a:ext cx="2478624" cy="2971798"/>
          </a:xfrm>
          <a:prstGeom prst="rect">
            <a:avLst/>
          </a:prstGeom>
          <a:noFill/>
          <a:ln w="9525">
            <a:noFill/>
            <a:miter lim="800000"/>
            <a:headEnd/>
            <a:tailEnd/>
          </a:ln>
          <a:effectLst/>
        </p:spPr>
      </p:pic>
      <p:pic>
        <p:nvPicPr>
          <p:cNvPr id="41987" name="Picture 3"/>
          <p:cNvPicPr>
            <a:picLocks noChangeAspect="1" noChangeArrowheads="1"/>
          </p:cNvPicPr>
          <p:nvPr/>
        </p:nvPicPr>
        <p:blipFill>
          <a:blip r:embed="rId8" cstate="print"/>
          <a:srcRect/>
          <a:stretch>
            <a:fillRect/>
          </a:stretch>
        </p:blipFill>
        <p:spPr bwMode="auto">
          <a:xfrm>
            <a:off x="2643174" y="428604"/>
            <a:ext cx="2961643" cy="226565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p:cBhvr override="childStyle">
                                        <p:cTn id="6" dur="100" fill="hold"/>
                                        <p:tgtEl>
                                          <p:spTgt spid="38"/>
                                        </p:tgtEl>
                                        <p:attrNameLst>
                                          <p:attrName>style.color</p:attrName>
                                        </p:attrNameLst>
                                      </p:cBhvr>
                                      <p:to>
                                        <a:schemeClr val="accent2"/>
                                      </p:to>
                                    </p:animClr>
                                    <p:animClr clrSpc="rgb">
                                      <p:cBhvr>
                                        <p:cTn id="7" dur="100" fill="hold"/>
                                        <p:tgtEl>
                                          <p:spTgt spid="38"/>
                                        </p:tgtEl>
                                        <p:attrNameLst>
                                          <p:attrName>fillcolor</p:attrName>
                                        </p:attrNameLst>
                                      </p:cBhvr>
                                      <p:to>
                                        <a:schemeClr val="accent2"/>
                                      </p:to>
                                    </p:animClr>
                                    <p:set>
                                      <p:cBhvr>
                                        <p:cTn id="8" dur="100" fill="hold"/>
                                        <p:tgtEl>
                                          <p:spTgt spid="38"/>
                                        </p:tgtEl>
                                        <p:attrNameLst>
                                          <p:attrName>fill.type</p:attrName>
                                        </p:attrNameLst>
                                      </p:cBhvr>
                                      <p:to>
                                        <p:strVal val="solid"/>
                                      </p:to>
                                    </p:set>
                                    <p:set>
                                      <p:cBhvr>
                                        <p:cTn id="9" dur="100" fill="hold"/>
                                        <p:tgtEl>
                                          <p:spTgt spid="38"/>
                                        </p:tgtEl>
                                        <p:attrNameLst>
                                          <p:attrName>fill.on</p:attrName>
                                        </p:attrNameLst>
                                      </p:cBhvr>
                                      <p:to>
                                        <p:strVal val="true"/>
                                      </p:to>
                                    </p:set>
                                    <p:animRot by="120000">
                                      <p:cBhvr>
                                        <p:cTn id="10" dur="100" fill="hold">
                                          <p:stCondLst>
                                            <p:cond delay="0"/>
                                          </p:stCondLst>
                                        </p:cTn>
                                        <p:tgtEl>
                                          <p:spTgt spid="38"/>
                                        </p:tgtEl>
                                        <p:attrNameLst>
                                          <p:attrName>r</p:attrName>
                                        </p:attrNameLst>
                                      </p:cBhvr>
                                    </p:animRot>
                                    <p:animRot by="-240000">
                                      <p:cBhvr>
                                        <p:cTn id="11" dur="200" fill="hold">
                                          <p:stCondLst>
                                            <p:cond delay="200"/>
                                          </p:stCondLst>
                                        </p:cTn>
                                        <p:tgtEl>
                                          <p:spTgt spid="38"/>
                                        </p:tgtEl>
                                        <p:attrNameLst>
                                          <p:attrName>r</p:attrName>
                                        </p:attrNameLst>
                                      </p:cBhvr>
                                    </p:animRot>
                                    <p:animRot by="240000">
                                      <p:cBhvr>
                                        <p:cTn id="12" dur="200" fill="hold">
                                          <p:stCondLst>
                                            <p:cond delay="400"/>
                                          </p:stCondLst>
                                        </p:cTn>
                                        <p:tgtEl>
                                          <p:spTgt spid="38"/>
                                        </p:tgtEl>
                                        <p:attrNameLst>
                                          <p:attrName>r</p:attrName>
                                        </p:attrNameLst>
                                      </p:cBhvr>
                                    </p:animRot>
                                    <p:animRot by="-240000">
                                      <p:cBhvr>
                                        <p:cTn id="13" dur="200" fill="hold">
                                          <p:stCondLst>
                                            <p:cond delay="600"/>
                                          </p:stCondLst>
                                        </p:cTn>
                                        <p:tgtEl>
                                          <p:spTgt spid="38"/>
                                        </p:tgtEl>
                                        <p:attrNameLst>
                                          <p:attrName>r</p:attrName>
                                        </p:attrNameLst>
                                      </p:cBhvr>
                                    </p:animRot>
                                    <p:animRot by="120000">
                                      <p:cBhvr>
                                        <p:cTn id="14" dur="200" fill="hold">
                                          <p:stCondLst>
                                            <p:cond delay="800"/>
                                          </p:stCondLst>
                                        </p:cTn>
                                        <p:tgtEl>
                                          <p:spTgt spid="3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4198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Clr clrSpc="rgb">
                                      <p:cBhvr override="childStyle">
                                        <p:cTn id="22" dur="100" fill="hold"/>
                                        <p:tgtEl>
                                          <p:spTgt spid="43"/>
                                        </p:tgtEl>
                                        <p:attrNameLst>
                                          <p:attrName>style.color</p:attrName>
                                        </p:attrNameLst>
                                      </p:cBhvr>
                                      <p:to>
                                        <a:schemeClr val="accent2"/>
                                      </p:to>
                                    </p:animClr>
                                    <p:animClr clrSpc="rgb">
                                      <p:cBhvr>
                                        <p:cTn id="23" dur="100" fill="hold"/>
                                        <p:tgtEl>
                                          <p:spTgt spid="43"/>
                                        </p:tgtEl>
                                        <p:attrNameLst>
                                          <p:attrName>fillcolor</p:attrName>
                                        </p:attrNameLst>
                                      </p:cBhvr>
                                      <p:to>
                                        <a:schemeClr val="accent2"/>
                                      </p:to>
                                    </p:animClr>
                                    <p:set>
                                      <p:cBhvr>
                                        <p:cTn id="24" dur="100" fill="hold"/>
                                        <p:tgtEl>
                                          <p:spTgt spid="43"/>
                                        </p:tgtEl>
                                        <p:attrNameLst>
                                          <p:attrName>fill.type</p:attrName>
                                        </p:attrNameLst>
                                      </p:cBhvr>
                                      <p:to>
                                        <p:strVal val="solid"/>
                                      </p:to>
                                    </p:set>
                                    <p:set>
                                      <p:cBhvr>
                                        <p:cTn id="25" dur="100" fill="hold"/>
                                        <p:tgtEl>
                                          <p:spTgt spid="43"/>
                                        </p:tgtEl>
                                        <p:attrNameLst>
                                          <p:attrName>fill.on</p:attrName>
                                        </p:attrNameLst>
                                      </p:cBhvr>
                                      <p:to>
                                        <p:strVal val="true"/>
                                      </p:to>
                                    </p:set>
                                    <p:animRot by="120000">
                                      <p:cBhvr>
                                        <p:cTn id="26" dur="100" fill="hold">
                                          <p:stCondLst>
                                            <p:cond delay="0"/>
                                          </p:stCondLst>
                                        </p:cTn>
                                        <p:tgtEl>
                                          <p:spTgt spid="43"/>
                                        </p:tgtEl>
                                        <p:attrNameLst>
                                          <p:attrName>r</p:attrName>
                                        </p:attrNameLst>
                                      </p:cBhvr>
                                    </p:animRot>
                                    <p:animRot by="-240000">
                                      <p:cBhvr>
                                        <p:cTn id="27" dur="200" fill="hold">
                                          <p:stCondLst>
                                            <p:cond delay="200"/>
                                          </p:stCondLst>
                                        </p:cTn>
                                        <p:tgtEl>
                                          <p:spTgt spid="43"/>
                                        </p:tgtEl>
                                        <p:attrNameLst>
                                          <p:attrName>r</p:attrName>
                                        </p:attrNameLst>
                                      </p:cBhvr>
                                    </p:animRot>
                                    <p:animRot by="240000">
                                      <p:cBhvr>
                                        <p:cTn id="28" dur="200" fill="hold">
                                          <p:stCondLst>
                                            <p:cond delay="400"/>
                                          </p:stCondLst>
                                        </p:cTn>
                                        <p:tgtEl>
                                          <p:spTgt spid="43"/>
                                        </p:tgtEl>
                                        <p:attrNameLst>
                                          <p:attrName>r</p:attrName>
                                        </p:attrNameLst>
                                      </p:cBhvr>
                                    </p:animRot>
                                    <p:animRot by="-240000">
                                      <p:cBhvr>
                                        <p:cTn id="29" dur="200" fill="hold">
                                          <p:stCondLst>
                                            <p:cond delay="600"/>
                                          </p:stCondLst>
                                        </p:cTn>
                                        <p:tgtEl>
                                          <p:spTgt spid="43"/>
                                        </p:tgtEl>
                                        <p:attrNameLst>
                                          <p:attrName>r</p:attrName>
                                        </p:attrNameLst>
                                      </p:cBhvr>
                                    </p:animRot>
                                    <p:animRot by="120000">
                                      <p:cBhvr>
                                        <p:cTn id="30"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2" cstate="print"/>
          <a:srcRect/>
          <a:stretch>
            <a:fillRect/>
          </a:stretch>
        </p:blipFill>
        <p:spPr bwMode="auto">
          <a:xfrm>
            <a:off x="1857356" y="1571612"/>
            <a:ext cx="5500726" cy="4905388"/>
          </a:xfrm>
          <a:prstGeom prst="rect">
            <a:avLst/>
          </a:prstGeom>
          <a:noFill/>
          <a:ln w="9525">
            <a:noFill/>
            <a:miter lim="800000"/>
            <a:headEnd/>
            <a:tailEnd/>
          </a:ln>
        </p:spPr>
      </p:pic>
      <p:sp>
        <p:nvSpPr>
          <p:cNvPr id="7" name="Заголовок 6"/>
          <p:cNvSpPr>
            <a:spLocks noGrp="1"/>
          </p:cNvSpPr>
          <p:nvPr>
            <p:ph type="title"/>
          </p:nvPr>
        </p:nvSpPr>
        <p:spPr/>
        <p:txBody>
          <a:bodyPr>
            <a:normAutofit/>
          </a:bodyPr>
          <a:lstStyle/>
          <a:p>
            <a:r>
              <a:rPr lang="ru-RU" sz="2000" b="1" dirty="0" smtClean="0">
                <a:effectLst>
                  <a:outerShdw blurRad="38100" dist="38100" dir="2700000" algn="tl">
                    <a:srgbClr val="000000">
                      <a:alpha val="43137"/>
                    </a:srgbClr>
                  </a:outerShdw>
                </a:effectLst>
                <a:latin typeface="Arial" pitchFamily="34" charset="0"/>
                <a:cs typeface="Arial" pitchFamily="34" charset="0"/>
              </a:rPr>
              <a:t>Схема изготовления вепсской куклы</a:t>
            </a:r>
            <a:endParaRPr lang="ru-RU" sz="20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ppt_x</p:attrName>
                                        </p:attrNameLst>
                                      </p:cBhvr>
                                      <p:tavLst>
                                        <p:tav tm="0">
                                          <p:val>
                                            <p:strVal val="#ppt_x-.2"/>
                                          </p:val>
                                        </p:tav>
                                        <p:tav tm="100000">
                                          <p:val>
                                            <p:strVal val="#ppt_x"/>
                                          </p:val>
                                        </p:tav>
                                      </p:tavLst>
                                    </p:anim>
                                    <p:anim calcmode="lin" valueType="num">
                                      <p:cBhvr>
                                        <p:cTn id="8"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3" name="Picture 3" descr="C:\Documents and Settings\Администратор\Рабочий стол\куклы\фото куклы\PB290019.JPG"/>
          <p:cNvPicPr>
            <a:picLocks noChangeAspect="1" noChangeArrowheads="1"/>
          </p:cNvPicPr>
          <p:nvPr/>
        </p:nvPicPr>
        <p:blipFill>
          <a:blip r:embed="rId3" cstate="print"/>
          <a:srcRect/>
          <a:stretch>
            <a:fillRect/>
          </a:stretch>
        </p:blipFill>
        <p:spPr bwMode="auto">
          <a:xfrm>
            <a:off x="5286380" y="3964785"/>
            <a:ext cx="3571900" cy="2678925"/>
          </a:xfrm>
          <a:prstGeom prst="rect">
            <a:avLst/>
          </a:prstGeom>
          <a:noFill/>
        </p:spPr>
      </p:pic>
      <p:pic>
        <p:nvPicPr>
          <p:cNvPr id="4" name="Picture 2"/>
          <p:cNvPicPr>
            <a:picLocks noChangeAspect="1" noChangeArrowheads="1"/>
          </p:cNvPicPr>
          <p:nvPr/>
        </p:nvPicPr>
        <p:blipFill>
          <a:blip r:embed="rId4" cstate="print"/>
          <a:srcRect/>
          <a:stretch>
            <a:fillRect/>
          </a:stretch>
        </p:blipFill>
        <p:spPr bwMode="auto">
          <a:xfrm>
            <a:off x="5429256" y="1142984"/>
            <a:ext cx="3429007" cy="2571755"/>
          </a:xfrm>
          <a:prstGeom prst="rect">
            <a:avLst/>
          </a:prstGeom>
          <a:noFill/>
          <a:ln w="9525">
            <a:noFill/>
            <a:miter lim="800000"/>
            <a:headEnd/>
            <a:tailEnd/>
          </a:ln>
          <a:effectLst/>
        </p:spPr>
      </p:pic>
      <p:sp>
        <p:nvSpPr>
          <p:cNvPr id="7" name="Заголовок 6"/>
          <p:cNvSpPr>
            <a:spLocks noGrp="1"/>
          </p:cNvSpPr>
          <p:nvPr>
            <p:ph type="title" idx="4294967295"/>
          </p:nvPr>
        </p:nvSpPr>
        <p:spPr>
          <a:xfrm>
            <a:off x="357158" y="274638"/>
            <a:ext cx="7872442" cy="1368412"/>
          </a:xfrm>
        </p:spPr>
        <p:txBody>
          <a:bodyPr>
            <a:noAutofit/>
          </a:bodyPr>
          <a:lstStyle/>
          <a:p>
            <a:r>
              <a:rPr lang="ru-RU" b="1" dirty="0" smtClean="0">
                <a:effectLst>
                  <a:outerShdw blurRad="38100" dist="38100" dir="2700000" algn="tl">
                    <a:srgbClr val="000000">
                      <a:alpha val="43137"/>
                    </a:srgbClr>
                  </a:outerShdw>
                </a:effectLst>
                <a:latin typeface="Arial" pitchFamily="34" charset="0"/>
                <a:cs typeface="Arial" pitchFamily="34" charset="0"/>
              </a:rPr>
              <a:t>Шьём кукол своими руками</a:t>
            </a:r>
            <a:endParaRPr lang="ru-RU" b="1" dirty="0">
              <a:effectLst>
                <a:outerShdw blurRad="38100" dist="38100" dir="2700000" algn="tl">
                  <a:srgbClr val="000000">
                    <a:alpha val="43137"/>
                  </a:srgbClr>
                </a:outerShdw>
              </a:effectLst>
              <a:latin typeface="Arial" pitchFamily="34" charset="0"/>
              <a:cs typeface="Arial" pitchFamily="34" charset="0"/>
            </a:endParaRPr>
          </a:p>
        </p:txBody>
      </p:sp>
      <p:pic>
        <p:nvPicPr>
          <p:cNvPr id="16" name="Picture 4" descr="C:\Documents and Settings\Администратор\Рабочий стол\куклы\фото куклы\PB290020.JPG"/>
          <p:cNvPicPr>
            <a:picLocks noChangeAspect="1" noChangeArrowheads="1"/>
          </p:cNvPicPr>
          <p:nvPr/>
        </p:nvPicPr>
        <p:blipFill>
          <a:blip r:embed="rId5" cstate="print"/>
          <a:srcRect/>
          <a:stretch>
            <a:fillRect/>
          </a:stretch>
        </p:blipFill>
        <p:spPr bwMode="auto">
          <a:xfrm>
            <a:off x="285720" y="3786190"/>
            <a:ext cx="3857652" cy="2850453"/>
          </a:xfrm>
          <a:prstGeom prst="rect">
            <a:avLst/>
          </a:prstGeom>
          <a:noFill/>
        </p:spPr>
      </p:pic>
      <p:pic>
        <p:nvPicPr>
          <p:cNvPr id="22" name="Picture 6" descr="E:\детский сад № 58\фото д 58\PB190169.JPG"/>
          <p:cNvPicPr>
            <a:picLocks noChangeAspect="1" noChangeArrowheads="1"/>
          </p:cNvPicPr>
          <p:nvPr/>
        </p:nvPicPr>
        <p:blipFill>
          <a:blip r:embed="rId6" cstate="print"/>
          <a:srcRect/>
          <a:stretch>
            <a:fillRect/>
          </a:stretch>
        </p:blipFill>
        <p:spPr bwMode="auto">
          <a:xfrm>
            <a:off x="214282" y="1142984"/>
            <a:ext cx="2822231" cy="2497875"/>
          </a:xfrm>
          <a:prstGeom prst="rect">
            <a:avLst/>
          </a:prstGeom>
          <a:noFill/>
        </p:spPr>
      </p:pic>
      <p:pic>
        <p:nvPicPr>
          <p:cNvPr id="23" name="Picture 5" descr="E:\детский сад № 58\фото д 58\PB190184.JPG"/>
          <p:cNvPicPr>
            <a:picLocks noChangeAspect="1" noChangeArrowheads="1"/>
          </p:cNvPicPr>
          <p:nvPr/>
        </p:nvPicPr>
        <p:blipFill>
          <a:blip r:embed="rId7" cstate="print"/>
          <a:srcRect/>
          <a:stretch>
            <a:fillRect/>
          </a:stretch>
        </p:blipFill>
        <p:spPr bwMode="auto">
          <a:xfrm flipH="1">
            <a:off x="3286116" y="1714488"/>
            <a:ext cx="1847342" cy="285752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357214"/>
            <a:ext cx="9144000" cy="7215214"/>
          </a:xfrm>
          <a:prstGeom prst="rect">
            <a:avLst/>
          </a:prstGeom>
          <a:noFill/>
          <a:ln w="9525">
            <a:noFill/>
            <a:miter lim="800000"/>
            <a:headEnd/>
            <a:tailEnd/>
          </a:ln>
          <a:effectLst/>
        </p:spPr>
      </p:pic>
      <p:sp>
        <p:nvSpPr>
          <p:cNvPr id="3" name="Заголовок 2"/>
          <p:cNvSpPr>
            <a:spLocks noGrp="1"/>
          </p:cNvSpPr>
          <p:nvPr>
            <p:ph type="title" idx="4294967295"/>
          </p:nvPr>
        </p:nvSpPr>
        <p:spPr>
          <a:xfrm>
            <a:off x="0" y="-214338"/>
            <a:ext cx="8229600" cy="1631976"/>
          </a:xfrm>
        </p:spPr>
        <p:txBody>
          <a:bodyPr>
            <a:noAutofit/>
          </a:bodyPr>
          <a:lstStyle/>
          <a:p>
            <a:r>
              <a:rPr lang="ru-RU" b="1" dirty="0" smtClean="0">
                <a:effectLst>
                  <a:outerShdw blurRad="38100" dist="38100" dir="2700000" algn="tl">
                    <a:srgbClr val="000000">
                      <a:alpha val="43137"/>
                    </a:srgbClr>
                  </a:outerShdw>
                </a:effectLst>
              </a:rPr>
              <a:t>Выставка </a:t>
            </a:r>
            <a:br>
              <a:rPr lang="ru-RU" b="1" dirty="0" smtClean="0">
                <a:effectLst>
                  <a:outerShdw blurRad="38100" dist="38100" dir="2700000" algn="tl">
                    <a:srgbClr val="000000">
                      <a:alpha val="43137"/>
                    </a:srgbClr>
                  </a:outerShdw>
                </a:effectLst>
              </a:rPr>
            </a:br>
            <a:r>
              <a:rPr lang="ru-RU" b="1" dirty="0" smtClean="0">
                <a:effectLst>
                  <a:outerShdw blurRad="38100" dist="38100" dir="2700000" algn="tl">
                    <a:srgbClr val="000000">
                      <a:alpha val="43137"/>
                    </a:srgbClr>
                  </a:outerShdw>
                </a:effectLst>
              </a:rPr>
              <a:t>наших работ</a:t>
            </a:r>
            <a:endParaRPr lang="ru-RU" b="1" dirty="0">
              <a:effectLst>
                <a:outerShdw blurRad="38100" dist="38100" dir="2700000" algn="tl">
                  <a:srgbClr val="000000">
                    <a:alpha val="43137"/>
                  </a:srgbClr>
                </a:outerShdw>
              </a:effectLst>
            </a:endParaRPr>
          </a:p>
        </p:txBody>
      </p:sp>
      <p:pic>
        <p:nvPicPr>
          <p:cNvPr id="14" name="Picture 7"/>
          <p:cNvPicPr>
            <a:picLocks noGrp="1" noChangeAspect="1" noChangeArrowheads="1"/>
          </p:cNvPicPr>
          <p:nvPr>
            <p:ph sz="quarter" idx="4294967295"/>
          </p:nvPr>
        </p:nvPicPr>
        <p:blipFill>
          <a:blip r:embed="rId3" cstate="print"/>
          <a:srcRect/>
          <a:stretch>
            <a:fillRect/>
          </a:stretch>
        </p:blipFill>
        <p:spPr bwMode="auto">
          <a:xfrm flipH="1">
            <a:off x="7322695" y="2357430"/>
            <a:ext cx="1821305" cy="2430463"/>
          </a:xfrm>
          <a:prstGeom prst="rect">
            <a:avLst/>
          </a:prstGeom>
          <a:noFill/>
          <a:ln w="9525">
            <a:noFill/>
            <a:miter lim="800000"/>
            <a:headEnd/>
            <a:tailEnd/>
          </a:ln>
          <a:effectLst/>
        </p:spPr>
      </p:pic>
      <p:pic>
        <p:nvPicPr>
          <p:cNvPr id="15" name="Picture 8"/>
          <p:cNvPicPr>
            <a:picLocks noGrp="1" noChangeAspect="1" noChangeArrowheads="1"/>
          </p:cNvPicPr>
          <p:nvPr>
            <p:ph sz="half" idx="4294967295"/>
          </p:nvPr>
        </p:nvPicPr>
        <p:blipFill>
          <a:blip r:embed="rId4" cstate="print"/>
          <a:srcRect/>
          <a:stretch>
            <a:fillRect/>
          </a:stretch>
        </p:blipFill>
        <p:spPr bwMode="auto">
          <a:xfrm flipH="1">
            <a:off x="0" y="2643182"/>
            <a:ext cx="1785919" cy="2381226"/>
          </a:xfrm>
          <a:prstGeom prst="rect">
            <a:avLst/>
          </a:prstGeom>
          <a:noFill/>
          <a:ln w="9525">
            <a:noFill/>
            <a:miter lim="800000"/>
            <a:headEnd/>
            <a:tailEnd/>
          </a:ln>
          <a:effectLst/>
        </p:spPr>
      </p:pic>
      <p:pic>
        <p:nvPicPr>
          <p:cNvPr id="9" name="Picture 4" descr="E:\детский сад № 58\фото д 58\Фото0179.jpg"/>
          <p:cNvPicPr>
            <a:picLocks noChangeAspect="1" noChangeArrowheads="1"/>
          </p:cNvPicPr>
          <p:nvPr/>
        </p:nvPicPr>
        <p:blipFill>
          <a:blip r:embed="rId5" cstate="print"/>
          <a:srcRect/>
          <a:stretch>
            <a:fillRect/>
          </a:stretch>
        </p:blipFill>
        <p:spPr bwMode="auto">
          <a:xfrm>
            <a:off x="500034" y="0"/>
            <a:ext cx="1948918" cy="2096315"/>
          </a:xfrm>
          <a:prstGeom prst="rect">
            <a:avLst/>
          </a:prstGeom>
          <a:noFill/>
        </p:spPr>
      </p:pic>
      <p:pic>
        <p:nvPicPr>
          <p:cNvPr id="10" name="Picture 11" descr="E:\детский сад № 58\фото д 58\Фото0122.jpg"/>
          <p:cNvPicPr>
            <a:picLocks noChangeAspect="1" noChangeArrowheads="1"/>
          </p:cNvPicPr>
          <p:nvPr/>
        </p:nvPicPr>
        <p:blipFill>
          <a:blip r:embed="rId6" cstate="print"/>
          <a:srcRect/>
          <a:stretch>
            <a:fillRect/>
          </a:stretch>
        </p:blipFill>
        <p:spPr bwMode="auto">
          <a:xfrm>
            <a:off x="1928794" y="2357430"/>
            <a:ext cx="1482339" cy="1976451"/>
          </a:xfrm>
          <a:prstGeom prst="rect">
            <a:avLst/>
          </a:prstGeom>
          <a:noFill/>
        </p:spPr>
      </p:pic>
      <p:pic>
        <p:nvPicPr>
          <p:cNvPr id="11" name="Picture 6" descr="E:\детский сад № 58\фото д 58\Фото0200.jpg"/>
          <p:cNvPicPr>
            <a:picLocks noChangeAspect="1" noChangeArrowheads="1"/>
          </p:cNvPicPr>
          <p:nvPr/>
        </p:nvPicPr>
        <p:blipFill>
          <a:blip r:embed="rId7" cstate="print"/>
          <a:srcRect/>
          <a:stretch>
            <a:fillRect/>
          </a:stretch>
        </p:blipFill>
        <p:spPr bwMode="auto">
          <a:xfrm>
            <a:off x="3571868" y="1500174"/>
            <a:ext cx="1726791" cy="1853494"/>
          </a:xfrm>
          <a:prstGeom prst="rect">
            <a:avLst/>
          </a:prstGeom>
          <a:noFill/>
        </p:spPr>
      </p:pic>
      <p:pic>
        <p:nvPicPr>
          <p:cNvPr id="16" name="Picture 12" descr="E:\детский сад № 58\фото д 58\Фото0125.jpg"/>
          <p:cNvPicPr>
            <a:picLocks noChangeAspect="1" noChangeArrowheads="1"/>
          </p:cNvPicPr>
          <p:nvPr/>
        </p:nvPicPr>
        <p:blipFill>
          <a:blip r:embed="rId8" cstate="print"/>
          <a:srcRect/>
          <a:stretch>
            <a:fillRect/>
          </a:stretch>
        </p:blipFill>
        <p:spPr bwMode="auto">
          <a:xfrm>
            <a:off x="5357818" y="2285992"/>
            <a:ext cx="1857356" cy="1714513"/>
          </a:xfrm>
          <a:prstGeom prst="rect">
            <a:avLst/>
          </a:prstGeom>
          <a:noFill/>
        </p:spPr>
      </p:pic>
      <p:pic>
        <p:nvPicPr>
          <p:cNvPr id="18" name="Picture 10" descr="E:\детский сад № 58\фото д 58\Фото0117.jpg"/>
          <p:cNvPicPr>
            <a:picLocks noChangeAspect="1" noChangeArrowheads="1"/>
          </p:cNvPicPr>
          <p:nvPr/>
        </p:nvPicPr>
        <p:blipFill>
          <a:blip r:embed="rId9" cstate="print"/>
          <a:srcRect/>
          <a:stretch>
            <a:fillRect/>
          </a:stretch>
        </p:blipFill>
        <p:spPr bwMode="auto">
          <a:xfrm>
            <a:off x="3714744" y="3786190"/>
            <a:ext cx="1743036" cy="2324048"/>
          </a:xfrm>
          <a:prstGeom prst="rect">
            <a:avLst/>
          </a:prstGeom>
          <a:noFill/>
        </p:spPr>
      </p:pic>
      <p:pic>
        <p:nvPicPr>
          <p:cNvPr id="19" name="Picture 5" descr="E:\детский сад № 58\фото д 58\Фото0181.jpg"/>
          <p:cNvPicPr>
            <a:picLocks noChangeAspect="1" noChangeArrowheads="1"/>
          </p:cNvPicPr>
          <p:nvPr/>
        </p:nvPicPr>
        <p:blipFill>
          <a:blip r:embed="rId10" cstate="print"/>
          <a:srcRect/>
          <a:stretch>
            <a:fillRect/>
          </a:stretch>
        </p:blipFill>
        <p:spPr bwMode="auto">
          <a:xfrm>
            <a:off x="5715008" y="4976557"/>
            <a:ext cx="2258656" cy="1881443"/>
          </a:xfrm>
          <a:prstGeom prst="rect">
            <a:avLst/>
          </a:prstGeom>
          <a:noFill/>
        </p:spPr>
      </p:pic>
      <p:pic>
        <p:nvPicPr>
          <p:cNvPr id="20" name="Picture 9"/>
          <p:cNvPicPr>
            <a:picLocks noChangeAspect="1" noChangeArrowheads="1"/>
          </p:cNvPicPr>
          <p:nvPr/>
        </p:nvPicPr>
        <p:blipFill>
          <a:blip r:embed="rId11" cstate="print"/>
          <a:srcRect/>
          <a:stretch>
            <a:fillRect/>
          </a:stretch>
        </p:blipFill>
        <p:spPr bwMode="auto">
          <a:xfrm>
            <a:off x="1142976" y="5089910"/>
            <a:ext cx="2357454" cy="1768090"/>
          </a:xfrm>
          <a:prstGeom prst="rect">
            <a:avLst/>
          </a:prstGeom>
          <a:noFill/>
          <a:ln w="9525">
            <a:noFill/>
            <a:miter lim="800000"/>
            <a:headEnd/>
            <a:tailEnd/>
          </a:ln>
          <a:effectLst/>
        </p:spPr>
      </p:pic>
      <p:pic>
        <p:nvPicPr>
          <p:cNvPr id="21" name="Picture 3" descr="E:\детский сад № 58\фото д 58\Фото0168.jpg"/>
          <p:cNvPicPr>
            <a:picLocks noChangeAspect="1" noChangeArrowheads="1"/>
          </p:cNvPicPr>
          <p:nvPr/>
        </p:nvPicPr>
        <p:blipFill>
          <a:blip r:embed="rId12" cstate="print"/>
          <a:srcRect/>
          <a:stretch>
            <a:fillRect/>
          </a:stretch>
        </p:blipFill>
        <p:spPr bwMode="auto">
          <a:xfrm>
            <a:off x="6357950" y="0"/>
            <a:ext cx="2022944" cy="2005734"/>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1000100" y="474345"/>
            <a:ext cx="7143800" cy="5940088"/>
          </a:xfrm>
          <a:prstGeom prst="rect">
            <a:avLst/>
          </a:prstGeom>
        </p:spPr>
        <p:txBody>
          <a:bodyPr wrap="square">
            <a:spAutoFit/>
          </a:bodyPr>
          <a:lstStyle/>
          <a:p>
            <a:r>
              <a:rPr lang="ru-RU" sz="2000" b="1" dirty="0" smtClean="0">
                <a:effectLst>
                  <a:outerShdw blurRad="38100" dist="38100" dir="2700000" algn="tl">
                    <a:srgbClr val="000000">
                      <a:alpha val="43137"/>
                    </a:srgbClr>
                  </a:outerShdw>
                </a:effectLst>
                <a:latin typeface="Arial" pitchFamily="34" charset="0"/>
                <a:cs typeface="Arial" pitchFamily="34" charset="0"/>
              </a:rPr>
              <a:t>Задачи</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1.     Обогащать знания дошкольников об истории возникновения кукол.</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2.     Формировать знания о разнообразии и назначении традиционной русской куклы.</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3.     Учить детей изготавливать кукол своими руками</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4.     Закрепить на примере изготовленных кукол понятия о семье, семейных ценностях, традициях и быте русского народа</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5.     Воспитывать интерес к русской народной кукле и бережное отношение к культуре своего народа.</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6.     Совершенствовать навыки самостоятельной и коллективной работы</a:t>
            </a:r>
            <a:endParaRPr lang="ru-RU" sz="2000" dirty="0">
              <a:latin typeface="Arial" pitchFamily="34" charset="0"/>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6143636" y="1000108"/>
            <a:ext cx="2511581" cy="3500462"/>
          </a:xfrm>
          <a:prstGeom prst="rect">
            <a:avLst/>
          </a:prstGeom>
          <a:noFill/>
          <a:ln w="9525">
            <a:noFill/>
            <a:miter lim="800000"/>
            <a:headEnd/>
            <a:tailEnd/>
          </a:ln>
          <a:effectLst/>
        </p:spPr>
      </p:pic>
      <p:sp>
        <p:nvSpPr>
          <p:cNvPr id="8" name="Заголовок 7"/>
          <p:cNvSpPr>
            <a:spLocks noGrp="1"/>
          </p:cNvSpPr>
          <p:nvPr>
            <p:ph type="title" idx="4294967295"/>
          </p:nvPr>
        </p:nvSpPr>
        <p:spPr>
          <a:xfrm>
            <a:off x="0" y="274638"/>
            <a:ext cx="8229600" cy="1143000"/>
          </a:xfrm>
        </p:spPr>
        <p:txBody>
          <a:bodyPr>
            <a:normAutofit/>
          </a:bodyPr>
          <a:lstStyle/>
          <a:p>
            <a:r>
              <a:rPr lang="ru-RU" sz="2000" b="1" dirty="0" smtClean="0">
                <a:effectLst>
                  <a:outerShdw blurRad="38100" dist="38100" dir="2700000" algn="tl">
                    <a:srgbClr val="000000">
                      <a:alpha val="43137"/>
                    </a:srgbClr>
                  </a:outerShdw>
                </a:effectLst>
                <a:latin typeface="Arial" pitchFamily="34" charset="0"/>
                <a:cs typeface="Arial" pitchFamily="34" charset="0"/>
              </a:rPr>
              <a:t>Литература по созданию кукол</a:t>
            </a:r>
            <a:endParaRPr lang="ru-RU" sz="2000" b="1" dirty="0">
              <a:effectLst>
                <a:outerShdw blurRad="38100" dist="38100" dir="2700000" algn="tl">
                  <a:srgbClr val="000000">
                    <a:alpha val="43137"/>
                  </a:srgbClr>
                </a:outerShdw>
              </a:effectLst>
              <a:latin typeface="Arial" pitchFamily="34" charset="0"/>
              <a:cs typeface="Arial" pitchFamily="34" charset="0"/>
            </a:endParaRPr>
          </a:p>
        </p:txBody>
      </p:sp>
      <p:pic>
        <p:nvPicPr>
          <p:cNvPr id="3075" name="Picture 3"/>
          <p:cNvPicPr>
            <a:picLocks noGrp="1" noChangeAspect="1" noChangeArrowheads="1"/>
          </p:cNvPicPr>
          <p:nvPr>
            <p:ph sz="half" idx="4294967295"/>
          </p:nvPr>
        </p:nvPicPr>
        <p:blipFill>
          <a:blip r:embed="rId4" cstate="print"/>
          <a:srcRect/>
          <a:stretch>
            <a:fillRect/>
          </a:stretch>
        </p:blipFill>
        <p:spPr bwMode="auto">
          <a:xfrm>
            <a:off x="571472" y="4572008"/>
            <a:ext cx="1400175" cy="2000250"/>
          </a:xfrm>
          <a:prstGeom prst="rect">
            <a:avLst/>
          </a:prstGeom>
          <a:noFill/>
          <a:ln w="9525">
            <a:noFill/>
            <a:miter lim="800000"/>
            <a:headEnd/>
            <a:tailEnd/>
          </a:ln>
          <a:effectLst/>
        </p:spPr>
      </p:pic>
      <p:pic>
        <p:nvPicPr>
          <p:cNvPr id="3080" name="Picture 8"/>
          <p:cNvPicPr>
            <a:picLocks noGrp="1" noChangeAspect="1" noChangeArrowheads="1"/>
          </p:cNvPicPr>
          <p:nvPr>
            <p:ph sz="quarter" idx="4294967295"/>
          </p:nvPr>
        </p:nvPicPr>
        <p:blipFill>
          <a:blip r:embed="rId5" cstate="print"/>
          <a:srcRect/>
          <a:stretch>
            <a:fillRect/>
          </a:stretch>
        </p:blipFill>
        <p:spPr bwMode="auto">
          <a:xfrm>
            <a:off x="3428992" y="1785926"/>
            <a:ext cx="1905000" cy="2752725"/>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cstate="print"/>
          <a:srcRect/>
          <a:stretch>
            <a:fillRect/>
          </a:stretch>
        </p:blipFill>
        <p:spPr bwMode="auto">
          <a:xfrm>
            <a:off x="2643174" y="4643446"/>
            <a:ext cx="1400175" cy="1952625"/>
          </a:xfrm>
          <a:prstGeom prst="rect">
            <a:avLst/>
          </a:prstGeom>
          <a:noFill/>
          <a:ln w="9525">
            <a:noFill/>
            <a:miter lim="800000"/>
            <a:headEnd/>
            <a:tailEnd/>
          </a:ln>
          <a:effectLst/>
        </p:spPr>
      </p:pic>
      <p:pic>
        <p:nvPicPr>
          <p:cNvPr id="3077" name="Picture 5"/>
          <p:cNvPicPr>
            <a:picLocks noChangeAspect="1" noChangeArrowheads="1"/>
          </p:cNvPicPr>
          <p:nvPr/>
        </p:nvPicPr>
        <p:blipFill>
          <a:blip r:embed="rId7" cstate="print"/>
          <a:srcRect/>
          <a:stretch>
            <a:fillRect/>
          </a:stretch>
        </p:blipFill>
        <p:spPr bwMode="auto">
          <a:xfrm>
            <a:off x="4643438" y="4643446"/>
            <a:ext cx="1400175" cy="19526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8" cstate="print"/>
          <a:srcRect/>
          <a:stretch>
            <a:fillRect/>
          </a:stretch>
        </p:blipFill>
        <p:spPr bwMode="auto">
          <a:xfrm>
            <a:off x="6786578" y="4714884"/>
            <a:ext cx="1285884" cy="1857388"/>
          </a:xfrm>
          <a:prstGeom prst="rect">
            <a:avLst/>
          </a:prstGeom>
          <a:noFill/>
          <a:ln w="9525">
            <a:noFill/>
            <a:miter lim="800000"/>
            <a:headEnd/>
            <a:tailEnd/>
          </a:ln>
          <a:effectLst/>
        </p:spPr>
      </p:pic>
      <p:pic>
        <p:nvPicPr>
          <p:cNvPr id="3079" name="Picture 7"/>
          <p:cNvPicPr>
            <a:picLocks noChangeAspect="1" noChangeArrowheads="1"/>
          </p:cNvPicPr>
          <p:nvPr/>
        </p:nvPicPr>
        <p:blipFill>
          <a:blip r:embed="rId9" cstate="print"/>
          <a:srcRect/>
          <a:stretch>
            <a:fillRect/>
          </a:stretch>
        </p:blipFill>
        <p:spPr bwMode="auto">
          <a:xfrm>
            <a:off x="428596" y="1071546"/>
            <a:ext cx="2357454" cy="3359372"/>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Прямоугольник 2"/>
          <p:cNvSpPr/>
          <p:nvPr/>
        </p:nvSpPr>
        <p:spPr>
          <a:xfrm>
            <a:off x="714348" y="1071546"/>
            <a:ext cx="7429552" cy="5355312"/>
          </a:xfrm>
          <a:prstGeom prst="rect">
            <a:avLst/>
          </a:prstGeom>
        </p:spPr>
        <p:txBody>
          <a:bodyPr wrap="square">
            <a:spAutoFit/>
          </a:bodyPr>
          <a:lstStyle/>
          <a:p>
            <a:r>
              <a:rPr lang="ru-RU" b="1" dirty="0" smtClean="0">
                <a:effectLst>
                  <a:outerShdw blurRad="38100" dist="38100" dir="2700000" algn="tl">
                    <a:srgbClr val="000000">
                      <a:alpha val="43137"/>
                    </a:srgbClr>
                  </a:outerShdw>
                </a:effectLst>
                <a:latin typeface="Arial" pitchFamily="34" charset="0"/>
                <a:cs typeface="Arial" pitchFamily="34" charset="0"/>
              </a:rPr>
              <a:t>Методическая литература</a:t>
            </a:r>
          </a:p>
          <a:p>
            <a:endParaRPr lang="ru-RU" dirty="0" smtClean="0">
              <a:latin typeface="Arial" pitchFamily="34" charset="0"/>
              <a:cs typeface="Arial" pitchFamily="34" charset="0"/>
            </a:endParaRPr>
          </a:p>
          <a:p>
            <a:r>
              <a:rPr lang="ru-RU" dirty="0" smtClean="0">
                <a:latin typeface="Arial" pitchFamily="34" charset="0"/>
                <a:cs typeface="Arial" pitchFamily="34" charset="0"/>
              </a:rPr>
              <a:t>Н Рыжова, Л. Логинова «Мини-музей в </a:t>
            </a:r>
            <a:r>
              <a:rPr lang="ru-RU" dirty="0" err="1" smtClean="0">
                <a:latin typeface="Arial" pitchFamily="34" charset="0"/>
                <a:cs typeface="Arial" pitchFamily="34" charset="0"/>
              </a:rPr>
              <a:t>д</a:t>
            </a:r>
            <a:r>
              <a:rPr lang="ru-RU" dirty="0" smtClean="0">
                <a:latin typeface="Arial" pitchFamily="34" charset="0"/>
                <a:cs typeface="Arial" pitchFamily="34" charset="0"/>
              </a:rPr>
              <a:t>/с» </a:t>
            </a:r>
            <a:r>
              <a:rPr lang="ru-RU" dirty="0" err="1" smtClean="0">
                <a:latin typeface="Arial" pitchFamily="34" charset="0"/>
                <a:cs typeface="Arial" pitchFamily="34" charset="0"/>
              </a:rPr>
              <a:t>Линка-Пресс</a:t>
            </a:r>
            <a:r>
              <a:rPr lang="ru-RU" dirty="0" smtClean="0">
                <a:latin typeface="Arial" pitchFamily="34" charset="0"/>
                <a:cs typeface="Arial" pitchFamily="34" charset="0"/>
              </a:rPr>
              <a:t>; Москва, 2008 г.</a:t>
            </a:r>
          </a:p>
          <a:p>
            <a:r>
              <a:rPr lang="ru-RU" dirty="0" smtClean="0">
                <a:latin typeface="Arial" pitchFamily="34" charset="0"/>
                <a:cs typeface="Arial" pitchFamily="34" charset="0"/>
              </a:rPr>
              <a:t>О.Н. Попова «Моя первая кукла» ФСРКП ПРОО «Дом Дружбы» г. Пермь</a:t>
            </a:r>
          </a:p>
          <a:p>
            <a:r>
              <a:rPr lang="ru-RU" dirty="0" smtClean="0">
                <a:latin typeface="Arial" pitchFamily="34" charset="0"/>
                <a:cs typeface="Arial" pitchFamily="34" charset="0"/>
              </a:rPr>
              <a:t>И. Лыкова «Я леплю свою игрушку» Д/В 1-2009 </a:t>
            </a:r>
          </a:p>
          <a:p>
            <a:endParaRPr lang="ru-RU" dirty="0" smtClean="0">
              <a:latin typeface="Arial" pitchFamily="34" charset="0"/>
              <a:cs typeface="Arial" pitchFamily="34" charset="0"/>
            </a:endParaRPr>
          </a:p>
          <a:p>
            <a:r>
              <a:rPr lang="ru-RU" dirty="0" smtClean="0">
                <a:latin typeface="Arial" pitchFamily="34" charset="0"/>
                <a:cs typeface="Arial" pitchFamily="34" charset="0"/>
              </a:rPr>
              <a:t>Народная кукла: [Электронный ресурс] //</a:t>
            </a:r>
            <a:r>
              <a:rPr lang="ru-RU" dirty="0" err="1" smtClean="0">
                <a:latin typeface="Arial" pitchFamily="34" charset="0"/>
                <a:cs typeface="Arial" pitchFamily="34" charset="0"/>
              </a:rPr>
              <a:t>vedjena.gallery.ru</a:t>
            </a:r>
            <a:r>
              <a:rPr lang="ru-RU" dirty="0" smtClean="0">
                <a:latin typeface="Arial" pitchFamily="34" charset="0"/>
                <a:cs typeface="Arial" pitchFamily="34" charset="0"/>
              </a:rPr>
              <a:t>. </a:t>
            </a:r>
          </a:p>
          <a:p>
            <a:r>
              <a:rPr lang="ru-RU" dirty="0" smtClean="0">
                <a:latin typeface="Arial" pitchFamily="34" charset="0"/>
                <a:cs typeface="Arial" pitchFamily="34" charset="0"/>
              </a:rPr>
              <a:t>Русские обрядовые куклы: [Электронный ресурс] //</a:t>
            </a:r>
            <a:r>
              <a:rPr lang="ru-RU" dirty="0" err="1" smtClean="0">
                <a:latin typeface="Arial" pitchFamily="34" charset="0"/>
                <a:cs typeface="Arial" pitchFamily="34" charset="0"/>
              </a:rPr>
              <a:t>club.osinka.ru</a:t>
            </a:r>
            <a:r>
              <a:rPr lang="ru-RU" dirty="0" smtClean="0">
                <a:latin typeface="Arial" pitchFamily="34" charset="0"/>
                <a:cs typeface="Arial" pitchFamily="34" charset="0"/>
              </a:rPr>
              <a:t>. </a:t>
            </a:r>
          </a:p>
          <a:p>
            <a:r>
              <a:rPr lang="ru-RU" dirty="0" smtClean="0">
                <a:latin typeface="Arial" pitchFamily="34" charset="0"/>
                <a:cs typeface="Arial" pitchFamily="34" charset="0"/>
              </a:rPr>
              <a:t>Ручная Работа: Электронный ресурс]: ///</a:t>
            </a:r>
            <a:r>
              <a:rPr lang="ru-RU" dirty="0" err="1" smtClean="0">
                <a:latin typeface="Arial" pitchFamily="34" charset="0"/>
                <a:cs typeface="Arial" pitchFamily="34" charset="0"/>
              </a:rPr>
              <a:t>handmade.idvz.ru</a:t>
            </a:r>
            <a:r>
              <a:rPr lang="ru-RU" dirty="0" smtClean="0">
                <a:latin typeface="Arial" pitchFamily="34" charset="0"/>
                <a:cs typeface="Arial" pitchFamily="34" charset="0"/>
              </a:rPr>
              <a:t> Славянская доктрина :[Электронный ресурс] //</a:t>
            </a:r>
            <a:r>
              <a:rPr lang="ru-RU" dirty="0" err="1" smtClean="0">
                <a:latin typeface="Arial" pitchFamily="34" charset="0"/>
                <a:cs typeface="Arial" pitchFamily="34" charset="0"/>
              </a:rPr>
              <a:t>mirtesen.ru</a:t>
            </a:r>
            <a:endParaRPr lang="ru-RU" dirty="0" smtClean="0">
              <a:latin typeface="Arial" pitchFamily="34" charset="0"/>
              <a:cs typeface="Arial" pitchFamily="34" charset="0"/>
            </a:endParaRPr>
          </a:p>
          <a:p>
            <a:r>
              <a:rPr lang="ru-RU" dirty="0" smtClean="0">
                <a:latin typeface="Arial" pitchFamily="34" charset="0"/>
                <a:cs typeface="Arial" pitchFamily="34" charset="0"/>
              </a:rPr>
              <a:t>  «Куклы. Лоскутное счастье, или Приключения </a:t>
            </a:r>
            <a:r>
              <a:rPr lang="ru-RU" dirty="0" err="1" smtClean="0">
                <a:latin typeface="Arial" pitchFamily="34" charset="0"/>
                <a:cs typeface="Arial" pitchFamily="34" charset="0"/>
              </a:rPr>
              <a:t>тряпиенсов</a:t>
            </a:r>
            <a:r>
              <a:rPr lang="ru-RU" dirty="0" smtClean="0">
                <a:latin typeface="Arial" pitchFamily="34" charset="0"/>
                <a:cs typeface="Arial" pitchFamily="34" charset="0"/>
              </a:rPr>
              <a:t> с фотографиями, рисунками и выкройками» .Любовь </a:t>
            </a:r>
            <a:r>
              <a:rPr lang="ru-RU" dirty="0" err="1" smtClean="0">
                <a:latin typeface="Arial" pitchFamily="34" charset="0"/>
                <a:cs typeface="Arial" pitchFamily="34" charset="0"/>
              </a:rPr>
              <a:t>Юкина</a:t>
            </a:r>
            <a:r>
              <a:rPr lang="ru-RU" dirty="0" smtClean="0">
                <a:latin typeface="Arial" pitchFamily="34" charset="0"/>
                <a:cs typeface="Arial" pitchFamily="34" charset="0"/>
              </a:rPr>
              <a:t>.  </a:t>
            </a:r>
            <a:r>
              <a:rPr lang="ru-RU" dirty="0" err="1" smtClean="0">
                <a:latin typeface="Arial" pitchFamily="34" charset="0"/>
                <a:cs typeface="Arial" pitchFamily="34" charset="0"/>
              </a:rPr>
              <a:t>АСТ-Пресс</a:t>
            </a:r>
            <a:r>
              <a:rPr lang="ru-RU" dirty="0" smtClean="0">
                <a:latin typeface="Arial" pitchFamily="34" charset="0"/>
                <a:cs typeface="Arial" pitchFamily="34" charset="0"/>
              </a:rPr>
              <a:t>  2001 г.</a:t>
            </a:r>
          </a:p>
          <a:p>
            <a:r>
              <a:rPr lang="ru-RU" dirty="0" smtClean="0">
                <a:latin typeface="Arial" pitchFamily="34" charset="0"/>
                <a:cs typeface="Arial" pitchFamily="34" charset="0"/>
              </a:rPr>
              <a:t>«Русская тряпичная кукла.   Культура, традиции, технология».</a:t>
            </a:r>
          </a:p>
          <a:p>
            <a:r>
              <a:rPr lang="ru-RU" dirty="0" smtClean="0">
                <a:latin typeface="Arial" pitchFamily="34" charset="0"/>
                <a:cs typeface="Arial" pitchFamily="34" charset="0"/>
              </a:rPr>
              <a:t> Галина и Мария Дайн.   «Культура и традиции».    2007 г.</a:t>
            </a:r>
          </a:p>
          <a:p>
            <a:r>
              <a:rPr lang="ru-RU" dirty="0" smtClean="0">
                <a:latin typeface="Arial" pitchFamily="34" charset="0"/>
                <a:cs typeface="Arial" pitchFamily="34" charset="0"/>
              </a:rPr>
              <a:t>«Русские обряды и традиции. Народная кукла»</a:t>
            </a:r>
          </a:p>
          <a:p>
            <a:r>
              <a:rPr lang="ru-RU" dirty="0" smtClean="0">
                <a:latin typeface="Arial" pitchFamily="34" charset="0"/>
                <a:cs typeface="Arial" pitchFamily="34" charset="0"/>
              </a:rPr>
              <a:t>Котова И.Н., Котова А.С  .Паритет   2003</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Прямоугольник 2"/>
          <p:cNvSpPr/>
          <p:nvPr/>
        </p:nvSpPr>
        <p:spPr>
          <a:xfrm>
            <a:off x="928662" y="889844"/>
            <a:ext cx="7358114" cy="3693319"/>
          </a:xfrm>
          <a:prstGeom prst="rect">
            <a:avLst/>
          </a:prstGeom>
        </p:spPr>
        <p:txBody>
          <a:bodyPr wrap="square">
            <a:spAutoFit/>
          </a:bodyPr>
          <a:lstStyle/>
          <a:p>
            <a:r>
              <a:rPr lang="ru-RU" b="1" dirty="0" smtClean="0">
                <a:effectLst>
                  <a:outerShdw blurRad="38100" dist="38100" dir="2700000" algn="tl">
                    <a:srgbClr val="000000">
                      <a:alpha val="43137"/>
                    </a:srgbClr>
                  </a:outerShdw>
                </a:effectLst>
                <a:latin typeface="Arial" pitchFamily="34" charset="0"/>
                <a:cs typeface="Arial" pitchFamily="34" charset="0"/>
              </a:rPr>
              <a:t>Анкета для детей.</a:t>
            </a:r>
          </a:p>
          <a:p>
            <a:endParaRPr lang="ru-RU" dirty="0" smtClean="0">
              <a:latin typeface="Arial" pitchFamily="34" charset="0"/>
              <a:cs typeface="Arial" pitchFamily="34" charset="0"/>
            </a:endParaRPr>
          </a:p>
          <a:p>
            <a:r>
              <a:rPr lang="ru-RU" dirty="0" smtClean="0">
                <a:latin typeface="Arial" pitchFamily="34" charset="0"/>
                <a:cs typeface="Arial" pitchFamily="34" charset="0"/>
              </a:rPr>
              <a:t>ЛЮБИМЫЕ ИГРУШКИ</a:t>
            </a:r>
          </a:p>
          <a:p>
            <a:endParaRPr lang="ru-RU" dirty="0" smtClean="0">
              <a:latin typeface="Arial" pitchFamily="34" charset="0"/>
              <a:cs typeface="Arial" pitchFamily="34" charset="0"/>
            </a:endParaRPr>
          </a:p>
          <a:p>
            <a:r>
              <a:rPr lang="ru-RU" dirty="0" smtClean="0">
                <a:latin typeface="Arial" pitchFamily="34" charset="0"/>
                <a:cs typeface="Arial" pitchFamily="34" charset="0"/>
              </a:rPr>
              <a:t>1 Какие игрушки есть у тебя?</a:t>
            </a:r>
          </a:p>
          <a:p>
            <a:r>
              <a:rPr lang="ru-RU" dirty="0" smtClean="0">
                <a:latin typeface="Arial" pitchFamily="34" charset="0"/>
                <a:cs typeface="Arial" pitchFamily="34" charset="0"/>
              </a:rPr>
              <a:t>2 Какие из них ты любишь больше всего?</a:t>
            </a:r>
          </a:p>
          <a:p>
            <a:r>
              <a:rPr lang="ru-RU" dirty="0" smtClean="0">
                <a:latin typeface="Arial" pitchFamily="34" charset="0"/>
                <a:cs typeface="Arial" pitchFamily="34" charset="0"/>
              </a:rPr>
              <a:t>3 Любишь ли ты игрушки, сделанные руками взрослых?</a:t>
            </a:r>
          </a:p>
          <a:p>
            <a:r>
              <a:rPr lang="ru-RU" dirty="0" smtClean="0">
                <a:latin typeface="Arial" pitchFamily="34" charset="0"/>
                <a:cs typeface="Arial" pitchFamily="34" charset="0"/>
              </a:rPr>
              <a:t>4 Какую игрушку ты мечтаешь получить на день рождения?</a:t>
            </a:r>
          </a:p>
          <a:p>
            <a:r>
              <a:rPr lang="ru-RU" dirty="0" smtClean="0">
                <a:latin typeface="Arial" pitchFamily="34" charset="0"/>
                <a:cs typeface="Arial" pitchFamily="34" charset="0"/>
              </a:rPr>
              <a:t>5 Играют ли с тобой взрослые?</a:t>
            </a:r>
          </a:p>
          <a:p>
            <a:r>
              <a:rPr lang="ru-RU" dirty="0" smtClean="0">
                <a:latin typeface="Arial" pitchFamily="34" charset="0"/>
                <a:cs typeface="Arial" pitchFamily="34" charset="0"/>
              </a:rPr>
              <a:t>6 Какая игра тебе запомнилась?</a:t>
            </a:r>
          </a:p>
          <a:p>
            <a:r>
              <a:rPr lang="ru-RU" dirty="0" smtClean="0">
                <a:latin typeface="Arial" pitchFamily="34" charset="0"/>
                <a:cs typeface="Arial" pitchFamily="34" charset="0"/>
              </a:rPr>
              <a:t>7 Если игрушка сломалась, что ты делаешь?</a:t>
            </a:r>
          </a:p>
          <a:p>
            <a:r>
              <a:rPr lang="ru-RU" dirty="0" smtClean="0">
                <a:latin typeface="Arial" pitchFamily="34" charset="0"/>
                <a:cs typeface="Arial" pitchFamily="34" charset="0"/>
              </a:rPr>
              <a:t>8 Как ты относишься к деревянным игрушкам (матрешки, </a:t>
            </a:r>
          </a:p>
          <a:p>
            <a:r>
              <a:rPr lang="ru-RU" dirty="0" smtClean="0">
                <a:latin typeface="Arial" pitchFamily="34" charset="0"/>
                <a:cs typeface="Arial" pitchFamily="34" charset="0"/>
              </a:rPr>
              <a:t>конструктор)?</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785786" y="642918"/>
            <a:ext cx="7715304" cy="5909310"/>
          </a:xfrm>
          <a:prstGeom prst="rect">
            <a:avLst/>
          </a:prstGeom>
        </p:spPr>
        <p:txBody>
          <a:bodyPr wrap="square">
            <a:spAutoFit/>
          </a:bodyPr>
          <a:lstStyle/>
          <a:p>
            <a:r>
              <a:rPr lang="ru-RU" b="1" dirty="0" smtClean="0">
                <a:effectLst>
                  <a:outerShdw blurRad="38100" dist="38100" dir="2700000" algn="tl">
                    <a:srgbClr val="000000">
                      <a:alpha val="43137"/>
                    </a:srgbClr>
                  </a:outerShdw>
                </a:effectLst>
                <a:latin typeface="Arial" pitchFamily="34" charset="0"/>
                <a:cs typeface="Arial" pitchFamily="34" charset="0"/>
              </a:rPr>
              <a:t>Как мы играем с ребенком.</a:t>
            </a:r>
          </a:p>
          <a:p>
            <a:endParaRPr lang="ru-RU" b="1" dirty="0" smtClean="0">
              <a:effectLst>
                <a:outerShdw blurRad="38100" dist="38100" dir="2700000" algn="tl">
                  <a:srgbClr val="000000">
                    <a:alpha val="43137"/>
                  </a:srgbClr>
                </a:outerShdw>
              </a:effectLst>
              <a:latin typeface="Arial" pitchFamily="34" charset="0"/>
              <a:cs typeface="Arial" pitchFamily="34" charset="0"/>
            </a:endParaRPr>
          </a:p>
          <a:p>
            <a:r>
              <a:rPr lang="ru-RU" b="1" dirty="0" smtClean="0">
                <a:effectLst>
                  <a:outerShdw blurRad="38100" dist="38100" dir="2700000" algn="tl">
                    <a:srgbClr val="000000">
                      <a:alpha val="43137"/>
                    </a:srgbClr>
                  </a:outerShdw>
                </a:effectLst>
                <a:latin typeface="Arial" pitchFamily="34" charset="0"/>
                <a:cs typeface="Arial" pitchFamily="34" charset="0"/>
              </a:rPr>
              <a:t>Анкета (для родителей)</a:t>
            </a:r>
          </a:p>
          <a:p>
            <a:r>
              <a:rPr lang="ru-RU" dirty="0" smtClean="0">
                <a:latin typeface="Arial" pitchFamily="34" charset="0"/>
                <a:cs typeface="Arial" pitchFamily="34" charset="0"/>
              </a:rPr>
              <a:t>Ф. И. О. _____________________________________________________</a:t>
            </a:r>
          </a:p>
          <a:p>
            <a:r>
              <a:rPr lang="ru-RU" dirty="0" smtClean="0">
                <a:latin typeface="Arial" pitchFamily="34" charset="0"/>
                <a:cs typeface="Arial" pitchFamily="34" charset="0"/>
              </a:rPr>
              <a:t>Состав семьи ________________________________________________</a:t>
            </a:r>
          </a:p>
          <a:p>
            <a:r>
              <a:rPr lang="ru-RU" dirty="0" smtClean="0">
                <a:latin typeface="Arial" pitchFamily="34" charset="0"/>
                <a:cs typeface="Arial" pitchFamily="34" charset="0"/>
              </a:rPr>
              <a:t>1Есть ли друзья у Вашего ребенка?</a:t>
            </a:r>
          </a:p>
          <a:p>
            <a:r>
              <a:rPr lang="ru-RU" dirty="0" smtClean="0">
                <a:latin typeface="Arial" pitchFamily="34" charset="0"/>
                <a:cs typeface="Arial" pitchFamily="34" charset="0"/>
              </a:rPr>
              <a:t>2 Как Вы выбираете игры  и игрушки для малыша (просто так, с определенной целью, ориентируясь на автора, цену)?</a:t>
            </a:r>
          </a:p>
          <a:p>
            <a:r>
              <a:rPr lang="ru-RU" dirty="0" smtClean="0">
                <a:latin typeface="Arial" pitchFamily="34" charset="0"/>
                <a:cs typeface="Arial" pitchFamily="34" charset="0"/>
              </a:rPr>
              <a:t>3 Покупаете ли ребенку игрушки народных промыслов (матрешка, дудочка, глиняные свистульки)?</a:t>
            </a:r>
          </a:p>
          <a:p>
            <a:r>
              <a:rPr lang="ru-RU" dirty="0" smtClean="0">
                <a:latin typeface="Arial" pitchFamily="34" charset="0"/>
                <a:cs typeface="Arial" pitchFamily="34" charset="0"/>
              </a:rPr>
              <a:t>4 В какие игрушки больше всего любит играть Ваш ребенок?</a:t>
            </a:r>
          </a:p>
          <a:p>
            <a:r>
              <a:rPr lang="ru-RU" dirty="0" smtClean="0">
                <a:latin typeface="Arial" pitchFamily="34" charset="0"/>
                <a:cs typeface="Arial" pitchFamily="34" charset="0"/>
              </a:rPr>
              <a:t>5 С кем он играет дома?</a:t>
            </a:r>
          </a:p>
          <a:p>
            <a:r>
              <a:rPr lang="ru-RU" dirty="0" smtClean="0">
                <a:latin typeface="Arial" pitchFamily="34" charset="0"/>
                <a:cs typeface="Arial" pitchFamily="34" charset="0"/>
              </a:rPr>
              <a:t>6 Убирает ли ребенок игрушки? (сам, вместе с вами)?</a:t>
            </a:r>
          </a:p>
          <a:p>
            <a:r>
              <a:rPr lang="ru-RU" dirty="0" smtClean="0">
                <a:latin typeface="Arial" pitchFamily="34" charset="0"/>
                <a:cs typeface="Arial" pitchFamily="34" charset="0"/>
              </a:rPr>
              <a:t>7 Как часто Вы покупаете игрушки?</a:t>
            </a:r>
          </a:p>
          <a:p>
            <a:r>
              <a:rPr lang="ru-RU" dirty="0" smtClean="0">
                <a:latin typeface="Arial" pitchFamily="34" charset="0"/>
                <a:cs typeface="Arial" pitchFamily="34" charset="0"/>
              </a:rPr>
              <a:t>8 Что делаете, если игрушка сломалась?</a:t>
            </a:r>
          </a:p>
          <a:p>
            <a:r>
              <a:rPr lang="ru-RU" dirty="0" smtClean="0">
                <a:latin typeface="Arial" pitchFamily="34" charset="0"/>
                <a:cs typeface="Arial" pitchFamily="34" charset="0"/>
              </a:rPr>
              <a:t>9 Играете ли Вы с ребенком в подвижные и народные игры («Каравай», «Пузырь»).</a:t>
            </a:r>
          </a:p>
          <a:p>
            <a:r>
              <a:rPr lang="ru-RU" dirty="0" smtClean="0">
                <a:latin typeface="Arial" pitchFamily="34" charset="0"/>
                <a:cs typeface="Arial" pitchFamily="34" charset="0"/>
              </a:rPr>
              <a:t>10 В какие из настольных игр ребенок играет чаще всего (пирамидки, </a:t>
            </a:r>
            <a:r>
              <a:rPr lang="ru-RU" dirty="0" err="1" smtClean="0">
                <a:latin typeface="Arial" pitchFamily="34" charset="0"/>
                <a:cs typeface="Arial" pitchFamily="34" charset="0"/>
              </a:rPr>
              <a:t>пазлы</a:t>
            </a:r>
            <a:r>
              <a:rPr lang="ru-RU" dirty="0" smtClean="0">
                <a:latin typeface="Arial" pitchFamily="34" charset="0"/>
                <a:cs typeface="Arial" pitchFamily="34" charset="0"/>
              </a:rPr>
              <a:t>, кубики)?</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Заголовок 4"/>
          <p:cNvSpPr txBox="1">
            <a:spLocks/>
          </p:cNvSpPr>
          <p:nvPr/>
        </p:nvSpPr>
        <p:spPr>
          <a:xfrm>
            <a:off x="642910" y="2285992"/>
            <a:ext cx="7772400" cy="157163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5400" b="0" i="0" u="none" strike="noStrike" kern="1200" cap="none" spc="0" normalizeH="0" baseline="0" noProof="0" dirty="0" smtClean="0">
                <a:ln>
                  <a:noFill/>
                </a:ln>
                <a:solidFill>
                  <a:schemeClr val="tx1"/>
                </a:solidFill>
                <a:effectLst/>
                <a:uLnTx/>
                <a:uFillTx/>
                <a:latin typeface="+mj-lt"/>
                <a:ea typeface="+mj-ea"/>
                <a:cs typeface="+mj-cs"/>
              </a:rPr>
              <a:t>СПАСИБО</a:t>
            </a:r>
            <a:r>
              <a:rPr kumimoji="0" lang="ru-RU" sz="5400" b="0" i="0" u="none" strike="noStrike" kern="1200" cap="none" spc="0" normalizeH="0" noProof="0" dirty="0" smtClean="0">
                <a:ln>
                  <a:noFill/>
                </a:ln>
                <a:solidFill>
                  <a:schemeClr val="tx1"/>
                </a:solidFill>
                <a:effectLst/>
                <a:uLnTx/>
                <a:uFillTx/>
                <a:latin typeface="+mj-lt"/>
                <a:ea typeface="+mj-ea"/>
                <a:cs typeface="+mj-cs"/>
              </a:rPr>
              <a:t> ЗА ВНИМАНИЕ</a:t>
            </a:r>
            <a:endParaRPr kumimoji="0" lang="ru-RU" sz="5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1000100" y="714356"/>
            <a:ext cx="7715304" cy="5016758"/>
          </a:xfrm>
          <a:prstGeom prst="rect">
            <a:avLst/>
          </a:prstGeom>
        </p:spPr>
        <p:txBody>
          <a:bodyPr wrap="square">
            <a:spAutoFit/>
          </a:bodyPr>
          <a:lstStyle/>
          <a:p>
            <a:r>
              <a:rPr lang="ru-RU" sz="2000" b="1" dirty="0" smtClean="0">
                <a:effectLst>
                  <a:outerShdw blurRad="38100" dist="38100" dir="2700000" algn="tl">
                    <a:srgbClr val="000000">
                      <a:alpha val="43137"/>
                    </a:srgbClr>
                  </a:outerShdw>
                </a:effectLst>
                <a:latin typeface="Arial" pitchFamily="34" charset="0"/>
                <a:cs typeface="Arial" pitchFamily="34" charset="0"/>
              </a:rPr>
              <a:t>Результаты проекта </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 - Создание мини-музея кукол в дошкольном учреждении</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 - Составление альбома «История куклы»</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  -Музыкальный альбом (рисунки под музыку)</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   -Книга совместных рассказов родителей с детьми «Моя любимая игрушка»</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  - Альбом «Кукла моей мечты» (рисунки детей)</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  - Выставка кукол сделанных руками детей и родителей</a:t>
            </a:r>
          </a:p>
          <a:p>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   - Презентация проекта для педагогов и родителей</a:t>
            </a:r>
            <a:endParaRPr lang="ru-RU" sz="2000" dirty="0">
              <a:latin typeface="Arial" pitchFamily="34" charset="0"/>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7" name="Прямоугольник 6"/>
          <p:cNvSpPr/>
          <p:nvPr/>
        </p:nvSpPr>
        <p:spPr>
          <a:xfrm>
            <a:off x="1071538" y="642918"/>
            <a:ext cx="6643734" cy="5909310"/>
          </a:xfrm>
          <a:prstGeom prst="rect">
            <a:avLst/>
          </a:prstGeom>
        </p:spPr>
        <p:txBody>
          <a:bodyPr wrap="square">
            <a:spAutoFit/>
          </a:bodyPr>
          <a:lstStyle/>
          <a:p>
            <a:r>
              <a:rPr lang="ru-RU" sz="2000" b="1" dirty="0" smtClean="0">
                <a:effectLst>
                  <a:outerShdw blurRad="38100" dist="38100" dir="2700000" algn="tl">
                    <a:srgbClr val="000000">
                      <a:alpha val="43137"/>
                    </a:srgbClr>
                  </a:outerShdw>
                </a:effectLst>
                <a:latin typeface="Arial" pitchFamily="34" charset="0"/>
                <a:cs typeface="Arial" pitchFamily="34" charset="0"/>
              </a:rPr>
              <a:t>Форма работы:</a:t>
            </a:r>
          </a:p>
          <a:p>
            <a:endParaRPr lang="ru-RU" sz="2000" b="1" dirty="0" smtClean="0">
              <a:effectLst>
                <a:outerShdw blurRad="38100" dist="38100" dir="2700000" algn="tl">
                  <a:srgbClr val="000000">
                    <a:alpha val="43137"/>
                  </a:srgbClr>
                </a:outerShdw>
              </a:effectLst>
              <a:latin typeface="Arial" pitchFamily="34" charset="0"/>
              <a:cs typeface="Arial" pitchFamily="34" charset="0"/>
            </a:endParaRPr>
          </a:p>
          <a:p>
            <a:r>
              <a:rPr lang="ru-RU" sz="2000" dirty="0" smtClean="0">
                <a:latin typeface="Arial" pitchFamily="34" charset="0"/>
                <a:cs typeface="Arial" pitchFamily="34" charset="0"/>
              </a:rPr>
              <a:t>1. Экскурсия в музей «Куклы»</a:t>
            </a:r>
          </a:p>
          <a:p>
            <a:r>
              <a:rPr lang="ru-RU" sz="2000" dirty="0" smtClean="0">
                <a:latin typeface="Arial" pitchFamily="34" charset="0"/>
                <a:cs typeface="Arial" pitchFamily="34" charset="0"/>
              </a:rPr>
              <a:t>2.Беседы:»Виды кукол», «Как родилась тряпичная кукла», «Моя любимая кукла»</a:t>
            </a:r>
          </a:p>
          <a:p>
            <a:r>
              <a:rPr lang="ru-RU" sz="2000" dirty="0" smtClean="0">
                <a:latin typeface="Arial" pitchFamily="34" charset="0"/>
                <a:cs typeface="Arial" pitchFamily="34" charset="0"/>
              </a:rPr>
              <a:t>3. Составление творческих рассказов.</a:t>
            </a:r>
          </a:p>
          <a:p>
            <a:r>
              <a:rPr lang="ru-RU" sz="2000" dirty="0" smtClean="0">
                <a:latin typeface="Arial" pitchFamily="34" charset="0"/>
                <a:cs typeface="Arial" pitchFamily="34" charset="0"/>
              </a:rPr>
              <a:t>4. Рисование, лепка.</a:t>
            </a:r>
          </a:p>
          <a:p>
            <a:r>
              <a:rPr lang="ru-RU" sz="2000" dirty="0" smtClean="0">
                <a:latin typeface="Arial" pitchFamily="34" charset="0"/>
                <a:cs typeface="Arial" pitchFamily="34" charset="0"/>
              </a:rPr>
              <a:t>5. Изготовление тряпичной куклы.</a:t>
            </a:r>
          </a:p>
          <a:p>
            <a:r>
              <a:rPr lang="ru-RU" sz="2000" dirty="0" smtClean="0">
                <a:latin typeface="Arial" pitchFamily="34" charset="0"/>
                <a:cs typeface="Arial" pitchFamily="34" charset="0"/>
              </a:rPr>
              <a:t>6.Занятие :тряпичная кукла «</a:t>
            </a:r>
            <a:r>
              <a:rPr lang="ru-RU" sz="2000" dirty="0" err="1" smtClean="0">
                <a:latin typeface="Arial" pitchFamily="34" charset="0"/>
                <a:cs typeface="Arial" pitchFamily="34" charset="0"/>
              </a:rPr>
              <a:t>Зернушка</a:t>
            </a:r>
            <a:r>
              <a:rPr lang="ru-RU" dirty="0" smtClean="0">
                <a:latin typeface="Arial" pitchFamily="34" charset="0"/>
                <a:cs typeface="Arial" pitchFamily="34" charset="0"/>
              </a:rPr>
              <a:t>»</a:t>
            </a:r>
          </a:p>
          <a:p>
            <a:r>
              <a:rPr lang="ru-RU" dirty="0" smtClean="0">
                <a:latin typeface="Arial" pitchFamily="34" charset="0"/>
                <a:cs typeface="Arial" pitchFamily="34" charset="0"/>
              </a:rPr>
              <a:t>7. Оформление  выставки детских работ.</a:t>
            </a:r>
          </a:p>
          <a:p>
            <a:r>
              <a:rPr lang="ru-RU" dirty="0" smtClean="0">
                <a:latin typeface="Arial" pitchFamily="34" charset="0"/>
                <a:cs typeface="Arial" pitchFamily="34" charset="0"/>
              </a:rPr>
              <a:t>8. Работа с родителями: *создание мини музея «Куклы в детском саду»,</a:t>
            </a:r>
          </a:p>
          <a:p>
            <a:endParaRPr lang="ru-RU" dirty="0" smtClean="0">
              <a:latin typeface="Arial" pitchFamily="34" charset="0"/>
              <a:cs typeface="Arial" pitchFamily="34" charset="0"/>
            </a:endParaRPr>
          </a:p>
          <a:p>
            <a:r>
              <a:rPr lang="ru-RU" dirty="0" smtClean="0">
                <a:latin typeface="Arial" pitchFamily="34" charset="0"/>
                <a:cs typeface="Arial" pitchFamily="34" charset="0"/>
              </a:rPr>
              <a:t>*Экскурсия в музей «Кукол»,</a:t>
            </a:r>
          </a:p>
          <a:p>
            <a:endParaRPr lang="ru-RU" dirty="0" smtClean="0">
              <a:latin typeface="Arial" pitchFamily="34" charset="0"/>
              <a:cs typeface="Arial" pitchFamily="34" charset="0"/>
            </a:endParaRPr>
          </a:p>
          <a:p>
            <a:r>
              <a:rPr lang="ru-RU" dirty="0" smtClean="0">
                <a:latin typeface="Arial" pitchFamily="34" charset="0"/>
                <a:cs typeface="Arial" pitchFamily="34" charset="0"/>
              </a:rPr>
              <a:t>*Выставка семейных работ «Игрушка своими руками»,</a:t>
            </a:r>
          </a:p>
          <a:p>
            <a:endParaRPr lang="ru-RU" dirty="0" smtClean="0">
              <a:latin typeface="Arial" pitchFamily="34" charset="0"/>
              <a:cs typeface="Arial" pitchFamily="34" charset="0"/>
            </a:endParaRPr>
          </a:p>
          <a:p>
            <a:r>
              <a:rPr lang="ru-RU" dirty="0" smtClean="0">
                <a:latin typeface="Arial" pitchFamily="34" charset="0"/>
                <a:cs typeface="Arial" pitchFamily="34" charset="0"/>
              </a:rPr>
              <a:t>*Социологический опрос «Культурные традиции вашей семьи».</a:t>
            </a:r>
          </a:p>
          <a:p>
            <a:endParaRPr lang="ru-RU" dirty="0"/>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0" name="Заголовок 9"/>
          <p:cNvSpPr>
            <a:spLocks noGrp="1"/>
          </p:cNvSpPr>
          <p:nvPr>
            <p:ph type="title"/>
          </p:nvPr>
        </p:nvSpPr>
        <p:spPr>
          <a:xfrm>
            <a:off x="1214414" y="274638"/>
            <a:ext cx="6643734" cy="5226064"/>
          </a:xfrm>
        </p:spPr>
        <p:txBody>
          <a:bodyPr>
            <a:noAutofit/>
          </a:bodyPr>
          <a:lstStyle/>
          <a:p>
            <a:pPr algn="l"/>
            <a:r>
              <a:rPr lang="ru-RU" sz="2000" b="1"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Кукла </a:t>
            </a:r>
            <a:r>
              <a:rPr lang="ru-RU" sz="2000" dirty="0" smtClean="0">
                <a:solidFill>
                  <a:schemeClr val="tx1">
                    <a:lumMod val="95000"/>
                    <a:lumOff val="5000"/>
                  </a:schemeClr>
                </a:solidFill>
                <a:latin typeface="Arial" pitchFamily="34" charset="0"/>
                <a:cs typeface="Arial" pitchFamily="34" charset="0"/>
              </a:rPr>
              <a:t>— первая среди игрушек. Ее история известна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с глубокой древности. Изначально кукла служила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тотемом, обрядовым символом, и уже позднее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превратилась в детскую игрушку. В наше время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существует огромное множество разнообразных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кукол. Но особой популярностью пользуются куклы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ручной работы. Очень часто любимой игрушкой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становится та, которая сделана своими руками,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потому что в нее вложена ваша фантазия и душа.</a:t>
            </a:r>
            <a:endParaRPr lang="ru-RU" sz="2000" dirty="0">
              <a:solidFill>
                <a:schemeClr val="tx1">
                  <a:lumMod val="95000"/>
                  <a:lumOff val="5000"/>
                </a:schemeClr>
              </a:solidFill>
              <a:latin typeface="Arial" pitchFamily="34" charset="0"/>
              <a:cs typeface="Arial" pitchFamily="34" charset="0"/>
            </a:endParaRPr>
          </a:p>
        </p:txBody>
      </p:sp>
    </p:spTree>
  </p:cSld>
  <p:clrMapOvr>
    <a:masterClrMapping/>
  </p:clrMapOvr>
  <p:transition spd="med">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0" name="Заголовок 9"/>
          <p:cNvSpPr>
            <a:spLocks noGrp="1"/>
          </p:cNvSpPr>
          <p:nvPr>
            <p:ph type="title"/>
          </p:nvPr>
        </p:nvSpPr>
        <p:spPr>
          <a:xfrm>
            <a:off x="1000100" y="357166"/>
            <a:ext cx="7786742" cy="6215106"/>
          </a:xfrm>
        </p:spPr>
        <p:txBody>
          <a:bodyPr>
            <a:noAutofit/>
          </a:bodyPr>
          <a:lstStyle/>
          <a:p>
            <a:pPr algn="l"/>
            <a:r>
              <a:rPr lang="ru-RU" sz="2000" b="1"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Куклы из капроновых колготок</a:t>
            </a:r>
            <a:br>
              <a:rPr lang="ru-RU" sz="2000" b="1"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Куклы из колготок – это возможность изготовить игрушку с неповторимыми чертами лица, очень похожими на человеческие. Но для их изготовления может понадобиться ни одна пара колготок. При этом для создания внешнего слоя понадобятся все части этого предмета одежды.</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Почему именно колготки? Они хорошо тянутся, и, наверняка, в каждом доме есть уже пришедшие в негодность. А изделия из капрона очень напоминают кожу, что очень важно при изготовлении кукол – они ведь похожи на человека. Но можно использовать изделия и из более плотной ткани, даже не обязательно телесного цвета. Очень интересные игрушки получаются из белого, чёрного или коричневого материала.</a:t>
            </a:r>
            <a:br>
              <a:rPr lang="ru-RU" sz="2000" dirty="0" smtClean="0">
                <a:solidFill>
                  <a:schemeClr val="tx1">
                    <a:lumMod val="95000"/>
                    <a:lumOff val="5000"/>
                  </a:schemeClr>
                </a:solidFill>
                <a:latin typeface="Arial" pitchFamily="34" charset="0"/>
                <a:cs typeface="Arial" pitchFamily="34" charset="0"/>
              </a:rPr>
            </a:br>
            <a:r>
              <a:rPr lang="ru-RU" sz="2000" dirty="0" smtClean="0">
                <a:solidFill>
                  <a:schemeClr val="tx1">
                    <a:lumMod val="95000"/>
                    <a:lumOff val="5000"/>
                  </a:schemeClr>
                </a:solidFill>
                <a:latin typeface="Arial" pitchFamily="34" charset="0"/>
                <a:cs typeface="Arial" pitchFamily="34" charset="0"/>
              </a:rPr>
              <a:t> </a:t>
            </a:r>
            <a:br>
              <a:rPr lang="ru-RU" sz="2000" dirty="0" smtClean="0">
                <a:solidFill>
                  <a:schemeClr val="tx1">
                    <a:lumMod val="95000"/>
                    <a:lumOff val="5000"/>
                  </a:schemeClr>
                </a:solidFill>
                <a:latin typeface="Arial" pitchFamily="34" charset="0"/>
                <a:cs typeface="Arial" pitchFamily="34" charset="0"/>
              </a:rPr>
            </a:br>
            <a:endParaRPr lang="ru-RU" sz="2000" dirty="0">
              <a:solidFill>
                <a:schemeClr val="tx1">
                  <a:lumMod val="95000"/>
                  <a:lumOff val="5000"/>
                </a:schemeClr>
              </a:solidFill>
              <a:latin typeface="Arial" pitchFamily="34" charset="0"/>
              <a:cs typeface="Arial" pitchFamily="34" charset="0"/>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Заголовок 3"/>
          <p:cNvSpPr>
            <a:spLocks noGrp="1"/>
          </p:cNvSpPr>
          <p:nvPr>
            <p:ph type="title"/>
          </p:nvPr>
        </p:nvSpPr>
        <p:spPr>
          <a:xfrm>
            <a:off x="1071538" y="274638"/>
            <a:ext cx="6715172" cy="6011882"/>
          </a:xfrm>
        </p:spPr>
        <p:txBody>
          <a:bodyPr>
            <a:normAutofit/>
          </a:bodyPr>
          <a:lstStyle/>
          <a:p>
            <a:pPr algn="l"/>
            <a:r>
              <a:rPr lang="ru-RU" sz="2000" dirty="0" smtClean="0">
                <a:latin typeface="Arial" pitchFamily="34" charset="0"/>
                <a:ea typeface="Times New Roman" pitchFamily="18" charset="0"/>
                <a:cs typeface="Arial" pitchFamily="34" charset="0"/>
              </a:rPr>
              <a:t>Для скульптурно-текстильных игрушек, изготовленных в чулочной технике, сначала нужно выбрать материал, который будет внутри изделия. Обычно это </a:t>
            </a:r>
            <a:r>
              <a:rPr lang="ru-RU" sz="2000" dirty="0" err="1" smtClean="0">
                <a:latin typeface="Arial" pitchFamily="34" charset="0"/>
                <a:ea typeface="Times New Roman" pitchFamily="18" charset="0"/>
                <a:cs typeface="Arial" pitchFamily="34" charset="0"/>
              </a:rPr>
              <a:t>синтепон</a:t>
            </a:r>
            <a:r>
              <a:rPr lang="ru-RU" sz="2000" dirty="0" smtClean="0">
                <a:latin typeface="Arial" pitchFamily="34" charset="0"/>
                <a:ea typeface="Times New Roman" pitchFamily="18" charset="0"/>
                <a:cs typeface="Arial" pitchFamily="34" charset="0"/>
              </a:rPr>
              <a:t> или поролон. Для головы обычно используется кусок материала формы, сходной с шаром. При этом нос и брови можно выделить дополнительными кусочками наполнителя в соответствующих местах, а можно сделать каркас из проволоки для этих деталей лица. Нос, губы, глаза формируются с помощью иголки с ниткой, которыми делаются стежки в нужных местах на заготовке головы. Уши изготавливаются из резинки и пришиваются к голове.</a:t>
            </a:r>
            <a:endParaRPr lang="ru-RU" sz="2000" dirty="0"/>
          </a:p>
        </p:txBody>
      </p:sp>
    </p:spTree>
  </p:cSld>
  <p:clrMapOvr>
    <a:masterClrMapping/>
  </p:clrMapOvr>
  <p:transition spd="med">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0" name="Заголовок 9"/>
          <p:cNvSpPr>
            <a:spLocks noGrp="1"/>
          </p:cNvSpPr>
          <p:nvPr>
            <p:ph type="title"/>
          </p:nvPr>
        </p:nvSpPr>
        <p:spPr>
          <a:xfrm>
            <a:off x="1928794" y="571480"/>
            <a:ext cx="6429420" cy="5726130"/>
          </a:xfrm>
        </p:spPr>
        <p:txBody>
          <a:bodyPr>
            <a:noAutofit/>
          </a:bodyPr>
          <a:lstStyle/>
          <a:p>
            <a:pPr algn="l"/>
            <a:r>
              <a:rPr lang="ru-RU" sz="2000" dirty="0" smtClean="0">
                <a:latin typeface="Arial" pitchFamily="34" charset="0"/>
                <a:cs typeface="Arial" pitchFamily="34" charset="0"/>
              </a:rPr>
              <a:t>После этого можно приклеить или пришить волосы, ресницы, брови, если это требуется по задумке. Можно просто их нарисовать, изобразить мимику с помощью фломастеров или косметики. Глаза можно также нарисовать, изготовить из твёрдого материала или купить готовые кукольные и приклеить их.</a:t>
            </a:r>
            <a:br>
              <a:rPr lang="ru-RU" sz="2000" dirty="0" smtClean="0">
                <a:latin typeface="Arial" pitchFamily="34" charset="0"/>
                <a:cs typeface="Arial" pitchFamily="34" charset="0"/>
              </a:rPr>
            </a:br>
            <a:r>
              <a:rPr lang="ru-RU" sz="2000" dirty="0" smtClean="0">
                <a:latin typeface="Arial" pitchFamily="34" charset="0"/>
                <a:cs typeface="Arial" pitchFamily="34" charset="0"/>
              </a:rPr>
              <a:t> </a:t>
            </a:r>
            <a:br>
              <a:rPr lang="ru-RU" sz="2000" dirty="0" smtClean="0">
                <a:latin typeface="Arial" pitchFamily="34" charset="0"/>
                <a:cs typeface="Arial" pitchFamily="34" charset="0"/>
              </a:rPr>
            </a:br>
            <a:r>
              <a:rPr lang="ru-RU" sz="2000" dirty="0" smtClean="0">
                <a:latin typeface="Arial" pitchFamily="34" charset="0"/>
                <a:cs typeface="Arial" pitchFamily="34" charset="0"/>
              </a:rPr>
              <a:t> Для тела можно сделать каркас, который потом нужно обязательно обёрнуть мягким материалом для набивки. Когда это сделано, всё тело или только его части, которые будут видны, обтягиваются капроном. Далее остаётся только сшить одежду. В качестве каркаса можно использовать обычную пластиковую бутылку.</a:t>
            </a:r>
            <a:endParaRPr lang="ru-RU" sz="2000" dirty="0">
              <a:solidFill>
                <a:schemeClr val="tx1">
                  <a:lumMod val="95000"/>
                  <a:lumOff val="5000"/>
                </a:schemeClr>
              </a:solidFill>
              <a:latin typeface="Arial" pitchFamily="34" charset="0"/>
              <a:cs typeface="Arial" pitchFamily="34" charset="0"/>
            </a:endParaRPr>
          </a:p>
        </p:txBody>
      </p:sp>
    </p:spTree>
  </p:cSld>
  <p:clrMapOvr>
    <a:masterClrMapping/>
  </p:clrMapOvr>
  <p:transition spd="med">
    <p:diamond/>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1289</Words>
  <Application>Microsoft Office PowerPoint</Application>
  <PresentationFormat>Экран (4:3)</PresentationFormat>
  <Paragraphs>138</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Презентация проекта «Куклы своими руками»</vt:lpstr>
      <vt:lpstr>Название проекта: «Куклы своими руками»  Вид проекта: творческий. Длительность проекта: 1 месяц Образовательные области: -социализация, познание, коммуникация, чтение художественной литературы, художественное творчество, труд. Актуальность проекта: </vt:lpstr>
      <vt:lpstr>Слайд 3</vt:lpstr>
      <vt:lpstr>Слайд 4</vt:lpstr>
      <vt:lpstr>Слайд 5</vt:lpstr>
      <vt:lpstr>Кукла — первая среди игрушек. Ее история известна   с глубокой древности. Изначально кукла служила   тотемом, обрядовым символом, и уже позднее   превратилась в детскую игрушку. В наше время   существует огромное множество разнообразных   кукол. Но особой популярностью пользуются куклы   ручной работы. Очень часто любимой игрушкой   становится та, которая сделана своими руками,   потому что в нее вложена ваша фантазия и душа.</vt:lpstr>
      <vt:lpstr>Куклы из капроновых колготок   Куклы из колготок – это возможность изготовить игрушку с неповторимыми чертами лица, очень похожими на человеческие. Но для их изготовления может понадобиться ни одна пара колготок. При этом для создания внешнего слоя понадобятся все части этого предмета одежды.    Почему именно колготки? Они хорошо тянутся, и, наверняка, в каждом доме есть уже пришедшие в негодность. А изделия из капрона очень напоминают кожу, что очень важно при изготовлении кукол – они ведь похожи на человека. Но можно использовать изделия и из более плотной ткани, даже не обязательно телесного цвета. Очень интересные игрушки получаются из белого, чёрного или коричневого материала.   </vt:lpstr>
      <vt:lpstr>Для скульптурно-текстильных игрушек, изготовленных в чулочной технике, сначала нужно выбрать материал, который будет внутри изделия. Обычно это синтепон или поролон. Для головы обычно используется кусок материала формы, сходной с шаром. При этом нос и брови можно выделить дополнительными кусочками наполнителя в соответствующих местах, а можно сделать каркас из проволоки для этих деталей лица. Нос, губы, глаза формируются с помощью иголки с ниткой, которыми делаются стежки в нужных местах на заготовке головы. Уши изготавливаются из резинки и пришиваются к голове.</vt:lpstr>
      <vt:lpstr>После этого можно приклеить или пришить волосы, ресницы, брови, если это требуется по задумке. Можно просто их нарисовать, изобразить мимику с помощью фломастеров или косметики. Глаза можно также нарисовать, изготовить из твёрдого материала или купить готовые кукольные и приклеить их.    Для тела можно сделать каркас, который потом нужно обязательно обёрнуть мягким материалом для набивки. Когда это сделано, всё тело или только его части, которые будут видны, обтягиваются капроном. Далее остаётся только сшить одежду. В качестве каркаса можно использовать обычную пластиковую бутылку.</vt:lpstr>
      <vt:lpstr>Слайд 10</vt:lpstr>
      <vt:lpstr>Слайд 11</vt:lpstr>
      <vt:lpstr>Куклы тильды</vt:lpstr>
      <vt:lpstr>2. Особенности кукол. Тильд не перепутаешь ни с какой другой рукотворной куклой. Их основные отличия: Собственное имя, Плавные закругленные линии, Маленькие глазки-пуговки или узелки. Использование преимущественно натуральных тканей – хлопок, бязь, шерсть, лен, фланель, войлок, фетр для тела и тканей в стиле «кантри» для одежки, Нежные пастельные цвета.   При шитье кукол есть и небольшие хитрости, которые знает любая «тильдоманка». </vt:lpstr>
      <vt:lpstr>Куклы Тильды могут использоваться по-разному: Как игрушки (и для детей, и для взрослых), Как предметы интерьера (особенно для стиля «кантри») – их можно поселить в кухне и прихожей, посадить на диваны и кровати, на кресла и пуфики, найти для них уютное местечко на открытых полках  угловых шкафов купе или даже на подоконнике, Как обереги семейного очага, Как оригинальные подарки, Как воплощение детских мечтаний и творческих порывов.</vt:lpstr>
      <vt:lpstr>Слайд 15</vt:lpstr>
      <vt:lpstr>Книги Тильда.  Игрушки Тильда сейчас настолько популярны во всем мире, что о них написано уже немало книг. Рукодельницы найдут в книгах Тильда описание игрушек, выкройки, полезные советы по изготовлению кукол Тильда. А еще там множество  интересных идей, связанных с этим очень модным сейчас рукоделием.  Почитайте, что придумала норвежский дизайнер Тони Финнангер (Tone Finnanger) , наверняка и вам придет в голову что-то особенное, оригинальное. Куклы в стиле Тильда сейчас очень популярны. Тильда – это текстильные куклы, игрушки, предметы интерьера, придуманные норвежской художницей – дизайнером Тоне Финангер. Первые игрушки в стиле Тильда появились более 10 лет назад. Стиль Тильда подразумевает наивно-примитивные, стилизованные образы и формы, натуральные материалы, нежные, романтичные расцветки.</vt:lpstr>
      <vt:lpstr>Выкройка куклы тильды</vt:lpstr>
      <vt:lpstr>Выставка кукол</vt:lpstr>
      <vt:lpstr>Русская народная кукла  Русская народная кукла имеет свою богатую историю и сложившиеся традиции. Давным-давно их делали наши предки не для продажи, а как обереги, как ритуальные и обрядовые символы. Люди верили, что куклы способны защитить от беды и болезни, привлечь в дом счастье и богатство.    Изготавливали куколок, как правило, только женщины. Создавались куклы неспешно и обстоятельно, с надеждой и, главное, с большой любовью. Материалы использовались природные: дерево, солома, кости, глина, веточки, нитки. Если использовалась ткань, то брали натуральную и обязательно «счастливую», то есть, ту, что носили в хороший жизненный период, не омраченный ни бедами, ни болезнями. При изготовлении кукол мастерицы формулировали желания, напевали, читали молитвы, и только в редких специальных случаях хранили молчание.    Существует много видов кукол, условно их можно разделить на игровые, для детских забав, обрядовые куклы и куклы-обереги, для помощи человеку во всех делах.   </vt:lpstr>
      <vt:lpstr>Игровые куклы   Наши предки, тонко чувствуя природу ребёнка, давали ему игрушку, которая не только развлекала, но и обучала малыша, подготавливая его к взрослой жизни. Игрушек было немного, но каждая из них приучала ребёнка к дальнейшей жизни. В крестьянских семьях дети играли с тряпичными куклами. В некоторых домах их могло быть до ста штук. Играли в куклы дети до 7-8 лет. Мамы мастерили дочкам куколок из кусков ткани и верёвок. Причём такую куклу не выбрасывали, а бережно хранили в доме, передавая от дочки к дочке. Играя с тряпичной куклой, девочка приучалась быть в будущем хорошей матерью и хозяйкой в доме. К тому же дети развивали свои творческие способности, ведь зачастую девочки сами мастерили кукол, придумывали внешность и характер игрушки, шили наряд.  </vt:lpstr>
      <vt:lpstr>Слайд 21</vt:lpstr>
      <vt:lpstr>Слайд 22</vt:lpstr>
      <vt:lpstr>Куколка Пеленашка     На вид очень простая куколка - младенчик в платочке, запеленатый в пеленку и обвитый свивальником. До рождения ребенка к нему в кроватку подкладывали особую куколку - "Пеленашку", с целью - обмануть злых духов, подложить им куклу вместо ребенка. Потом эта кукла лежала рядом с дитём. Как вы понимаете, подобную куклу-оберег нельзя было купить. Только сделать самим. Делали ее из куска ношеной домотканой одежды кого-то из родственников -отца, деда или бабушки. Такая одежда несла в себе тепло человека и генетическую память, и это тепло передавалось кукле, вместе с частичкой жизненной силы человека. Маленького размера куклёнок (с пальчик) вкладывался младенцу в ручку и он сжимая и разжимая её наполнялся Силой РОДа, начинал развивать моторику.  Такая кукла служила  оберегом и от сглаза. Гости смотрели на ребенка и на куклу и говорили, обращаясь к кукле, - "Ой, до чего кукленок-то хорош!", чтобы не сглазить ребенка. </vt:lpstr>
      <vt:lpstr>Слайд 24</vt:lpstr>
      <vt:lpstr>Вепсская кукла.    В ряд традиционных русских кукол ставят вепсскую куклу, сохранившую имя создавшего её народа. Сегодня вепсы – небольшая народность, проживающая на территории Карелии, Ленинградской и Вологодской областей, сохранившая свои традиции и обряды, многие из которых сходны с северорусскими.   Вепсская кукла - это образ замужней женщины. Детали куклы не сшиваются между собой. Её делают из обрывков изношенной одежды, из них же выдёргивают нити для путанки и связывания деталей куклы.   Делалась она из старых вещей матери без использования ножниц и иглы. Почему так? Для того чтобы жизнь ребенка была не "резаная и не колотая". До рождения малыша, чтобы согреть колыбельку, в нее клали эту куклу. А после рождения кукла висела над колыбелькой и охраняла малыша от порчи. Когда ребенок подрастал, он с ней играл.   Эта кукла сопровождала ребенка с самого детства и до тех пор, пока не "уходила", т.е. не рвалась, портилась.</vt:lpstr>
      <vt:lpstr>Слайд 26</vt:lpstr>
      <vt:lpstr>Схема изготовления вепсской куклы</vt:lpstr>
      <vt:lpstr>Шьём кукол своими руками</vt:lpstr>
      <vt:lpstr>Выставка  наших работ</vt:lpstr>
      <vt:lpstr>Литература по созданию кукол</vt:lpstr>
      <vt:lpstr>Слайд 31</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Марина</cp:lastModifiedBy>
  <cp:revision>56</cp:revision>
  <dcterms:modified xsi:type="dcterms:W3CDTF">2013-02-19T12:41:09Z</dcterms:modified>
</cp:coreProperties>
</file>