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12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80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492" autoAdjust="0"/>
    <p:restoredTop sz="94660"/>
  </p:normalViewPr>
  <p:slideViewPr>
    <p:cSldViewPr>
      <p:cViewPr>
        <p:scale>
          <a:sx n="100" d="100"/>
          <a:sy n="100" d="100"/>
        </p:scale>
        <p:origin x="-75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78162807796296252"/>
          <c:y val="0.56008458384061921"/>
          <c:w val="0.19867900124118903"/>
          <c:h val="0.35927560628291388"/>
        </c:manualLayout>
      </c:layout>
      <c:pieChart>
        <c:varyColors val="1"/>
        <c:dLbls>
          <c:showCatName val="1"/>
          <c:showPercent val="1"/>
        </c:dLbls>
        <c:firstSliceAng val="0"/>
      </c:pieChart>
      <c:spPr>
        <a:noFill/>
        <a:ln w="25400">
          <a:noFill/>
        </a:ln>
      </c:spPr>
    </c:plotArea>
    <c:plotVisOnly val="1"/>
    <c:dispBlanksAs val="zero"/>
  </c:chart>
  <c:spPr>
    <a:gradFill rotWithShape="1">
      <a:gsLst>
        <a:gs pos="0">
          <a:schemeClr val="accent3">
            <a:tint val="10000"/>
            <a:satMod val="300000"/>
          </a:schemeClr>
        </a:gs>
        <a:gs pos="34000">
          <a:schemeClr val="accent3">
            <a:tint val="13500"/>
            <a:satMod val="250000"/>
          </a:schemeClr>
        </a:gs>
        <a:gs pos="100000">
          <a:schemeClr val="accent3">
            <a:tint val="60000"/>
            <a:satMod val="200000"/>
          </a:schemeClr>
        </a:gs>
      </a:gsLst>
      <a:path path="circle">
        <a:fillToRect l="50000" t="155000" r="50000" b="-55000"/>
      </a:path>
    </a:gradFill>
    <a:ln w="9525" cap="flat" cmpd="sng" algn="ctr">
      <a:solidFill>
        <a:schemeClr val="accent3">
          <a:satMod val="120000"/>
        </a:schemeClr>
      </a:solidFill>
      <a:prstDash val="solid"/>
    </a:ln>
    <a:effectLst>
      <a:outerShdw blurRad="63500" dist="25400" dir="14700000" algn="t" rotWithShape="0">
        <a:srgbClr val="000000">
          <a:alpha val="50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/>
  <c:userShapes r:id="rId2"/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0.0084</cdr:x>
      <cdr:y>0.56572</cdr:y>
    </cdr:from>
    <cdr:to>
      <cdr:x>0.29412</cdr:x>
      <cdr:y>1</cdr:y>
    </cdr:to>
    <cdr:pic>
      <cdr:nvPicPr>
        <cdr:cNvPr id="3" name="Рисунок 2" descr="http://lenagold.narod.ru/fon/clipart/s/sneg/sneg27.png"/>
        <cdr:cNvPicPr/>
      </cdr:nvPicPr>
      <cdr:blipFill>
        <a:blip xmlns:a="http://schemas.openxmlformats.org/drawingml/2006/main" xmlns:r="http://schemas.openxmlformats.org/officeDocument/2006/relationships" r:embed="rId1"/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72008" y="3024336"/>
          <a:ext cx="2448272" cy="208823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</cdr:pic>
  </cdr:relSizeAnchor>
  <cdr:relSizeAnchor xmlns:cdr="http://schemas.openxmlformats.org/drawingml/2006/chartDrawing">
    <cdr:from>
      <cdr:x>0.82779</cdr:x>
      <cdr:y>0.02995</cdr:y>
    </cdr:from>
    <cdr:to>
      <cdr:x>1</cdr:x>
      <cdr:y>0.28453</cdr:y>
    </cdr:to>
    <cdr:pic>
      <cdr:nvPicPr>
        <cdr:cNvPr id="5" name="Рисунок 4" descr="http://lenagold.narod.ru/fon/clipart/s/sneg/sneg27.png"/>
        <cdr:cNvPicPr/>
      </cdr:nvPicPr>
      <cdr:blipFill>
        <a:blip xmlns:a="http://schemas.openxmlformats.org/drawingml/2006/main" xmlns:r="http://schemas.openxmlformats.org/officeDocument/2006/relationships" r:embed="rId1"/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7344816" y="144016"/>
          <a:ext cx="1475656" cy="122413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</cdr:pic>
  </cdr:relSizeAnchor>
  <cdr:relSizeAnchor xmlns:cdr="http://schemas.openxmlformats.org/drawingml/2006/chartDrawing">
    <cdr:from>
      <cdr:x>0.39496</cdr:x>
      <cdr:y>0.2029</cdr:y>
    </cdr:from>
    <cdr:to>
      <cdr:x>0.56717</cdr:x>
      <cdr:y>0.45747</cdr:y>
    </cdr:to>
    <cdr:pic>
      <cdr:nvPicPr>
        <cdr:cNvPr id="6" name="Рисунок 5" descr="http://lenagold.narod.ru/fon/clipart/s/sneg/sneg27.png"/>
        <cdr:cNvPicPr/>
      </cdr:nvPicPr>
      <cdr:blipFill>
        <a:blip xmlns:a="http://schemas.openxmlformats.org/drawingml/2006/main" xmlns:r="http://schemas.openxmlformats.org/officeDocument/2006/relationships" r:embed="rId1"/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384376" y="1008112"/>
          <a:ext cx="1475659" cy="126484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</cdr:pic>
  </cdr:relSizeAnchor>
  <cdr:relSizeAnchor xmlns:cdr="http://schemas.openxmlformats.org/drawingml/2006/chartDrawing">
    <cdr:from>
      <cdr:x>0.55462</cdr:x>
      <cdr:y>0</cdr:y>
    </cdr:from>
    <cdr:to>
      <cdr:x>0.72683</cdr:x>
      <cdr:y>0.25458</cdr:y>
    </cdr:to>
    <cdr:pic>
      <cdr:nvPicPr>
        <cdr:cNvPr id="7" name="Рисунок 6" descr="http://lenagold.narod.ru/fon/clipart/s/sneg/sneg27.png"/>
        <cdr:cNvPicPr/>
      </cdr:nvPicPr>
      <cdr:blipFill>
        <a:blip xmlns:a="http://schemas.openxmlformats.org/drawingml/2006/main" xmlns:r="http://schemas.openxmlformats.org/officeDocument/2006/relationships" r:embed="rId1"/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4752528" y="-72008"/>
          <a:ext cx="1475659" cy="126489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</cdr:pic>
  </cdr:relSizeAnchor>
  <cdr:relSizeAnchor xmlns:cdr="http://schemas.openxmlformats.org/drawingml/2006/chartDrawing">
    <cdr:from>
      <cdr:x>0</cdr:x>
      <cdr:y>0</cdr:y>
    </cdr:from>
    <cdr:to>
      <cdr:x>0.08403</cdr:x>
      <cdr:y>0.11594</cdr:y>
    </cdr:to>
    <cdr:pic>
      <cdr:nvPicPr>
        <cdr:cNvPr id="8" name="Рисунок 7" descr="http://lenagold.narod.ru/fon/clipart/s/sneg/sneg27.png"/>
        <cdr:cNvPicPr/>
      </cdr:nvPicPr>
      <cdr:blipFill>
        <a:blip xmlns:a="http://schemas.openxmlformats.org/drawingml/2006/main" xmlns:r="http://schemas.openxmlformats.org/officeDocument/2006/relationships" r:embed="rId1"/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0" y="0"/>
          <a:ext cx="720080" cy="57606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6676C7-0636-4870-9CE6-1EBFA1C0DC2A}" type="datetimeFigureOut">
              <a:rPr lang="ru-RU" smtClean="0"/>
              <a:pPr/>
              <a:t>08.02.2013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2725E0-35CB-4F09-841F-5066022BF8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84203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2725E0-35CB-4F09-841F-5066022BF877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19495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94D7BBAC-87E8-4EBE-B4C6-E74382D336CD}" type="datetimeFigureOut">
              <a:rPr lang="ru-RU" smtClean="0"/>
              <a:pPr/>
              <a:t>08.02.2013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10F82DF9-16D5-4680-9CD1-949EF3DE08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7BBAC-87E8-4EBE-B4C6-E74382D336CD}" type="datetimeFigureOut">
              <a:rPr lang="ru-RU" smtClean="0"/>
              <a:pPr/>
              <a:t>08.02.2013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82DF9-16D5-4680-9CD1-949EF3DE08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7BBAC-87E8-4EBE-B4C6-E74382D336CD}" type="datetimeFigureOut">
              <a:rPr lang="ru-RU" smtClean="0"/>
              <a:pPr/>
              <a:t>08.02.2013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82DF9-16D5-4680-9CD1-949EF3DE08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94D7BBAC-87E8-4EBE-B4C6-E74382D336CD}" type="datetimeFigureOut">
              <a:rPr lang="ru-RU" smtClean="0"/>
              <a:pPr/>
              <a:t>08.02.2013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82DF9-16D5-4680-9CD1-949EF3DE08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94D7BBAC-87E8-4EBE-B4C6-E74382D336CD}" type="datetimeFigureOut">
              <a:rPr lang="ru-RU" smtClean="0"/>
              <a:pPr/>
              <a:t>08.02.2013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10F82DF9-16D5-4680-9CD1-949EF3DE087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94D7BBAC-87E8-4EBE-B4C6-E74382D336CD}" type="datetimeFigureOut">
              <a:rPr lang="ru-RU" smtClean="0"/>
              <a:pPr/>
              <a:t>08.02.2013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10F82DF9-16D5-4680-9CD1-949EF3DE08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94D7BBAC-87E8-4EBE-B4C6-E74382D336CD}" type="datetimeFigureOut">
              <a:rPr lang="ru-RU" smtClean="0"/>
              <a:pPr/>
              <a:t>08.02.2013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10F82DF9-16D5-4680-9CD1-949EF3DE08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7BBAC-87E8-4EBE-B4C6-E74382D336CD}" type="datetimeFigureOut">
              <a:rPr lang="ru-RU" smtClean="0"/>
              <a:pPr/>
              <a:t>08.02.2013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82DF9-16D5-4680-9CD1-949EF3DE08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94D7BBAC-87E8-4EBE-B4C6-E74382D336CD}" type="datetimeFigureOut">
              <a:rPr lang="ru-RU" smtClean="0"/>
              <a:pPr/>
              <a:t>08.02.2013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10F82DF9-16D5-4680-9CD1-949EF3DE08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94D7BBAC-87E8-4EBE-B4C6-E74382D336CD}" type="datetimeFigureOut">
              <a:rPr lang="ru-RU" smtClean="0"/>
              <a:pPr/>
              <a:t>08.02.2013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10F82DF9-16D5-4680-9CD1-949EF3DE08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94D7BBAC-87E8-4EBE-B4C6-E74382D336CD}" type="datetimeFigureOut">
              <a:rPr lang="ru-RU" smtClean="0"/>
              <a:pPr/>
              <a:t>08.02.2013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10F82DF9-16D5-4680-9CD1-949EF3DE08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94D7BBAC-87E8-4EBE-B4C6-E74382D336CD}" type="datetimeFigureOut">
              <a:rPr lang="ru-RU" smtClean="0"/>
              <a:pPr/>
              <a:t>08.02.2013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10F82DF9-16D5-4680-9CD1-949EF3DE087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chart" Target="../charts/chart1.xml"/><Relationship Id="rId7" Type="http://schemas.openxmlformats.org/officeDocument/2006/relationships/image" Target="../media/image29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&#1053;&#1054;&#1042;&#1067;&#1049;%20&#1043;&#1054;&#1044;%20&#1052;&#1059;&#1047;&#1067;&#1050;&#1040;\6abba_-_happy_new_year_424.mp3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4.xml"/><Relationship Id="rId1" Type="http://schemas.openxmlformats.org/officeDocument/2006/relationships/audio" Target="file:///G:\&#1053;&#1054;&#1042;&#1067;&#1049;%20&#1043;&#1054;&#1044;%20&#1052;&#1059;&#1047;&#1067;&#1050;&#1040;\1new_year_mix.mp3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&#1053;&#1054;&#1042;&#1067;&#1049;%20&#1043;&#1054;&#1044;%20&#1052;&#1059;&#1047;&#1067;&#1050;&#1040;\2&#1077;&#1083;&#1086;&#1095;&#1082;&#1072;%20&#1075;&#1086;&#1088;&#1080;.mp3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G:\&#1053;&#1054;&#1042;&#1067;&#1049;%20&#1043;&#1054;&#1044;%20&#1052;&#1059;&#1047;&#1067;&#1050;&#1040;\3V%20LESU%20RODILAS'%20ELOCHKA.mp3" TargetMode="Externa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4.xml"/><Relationship Id="rId1" Type="http://schemas.openxmlformats.org/officeDocument/2006/relationships/audio" Target="file:///G:\&#1053;&#1054;&#1042;&#1067;&#1049;%20&#1043;&#1054;&#1044;%20&#1052;&#1059;&#1047;&#1067;&#1050;&#1040;\4&#1055;&#1086;&#1076;&#1072;&#1088;&#1080;&#1083;&#1080;+&#1085;&#1072;&#1096;&#1080;&#1084;+&#1076;&#1077;&#1090;&#1082;&#1072;&#1084;+&#1085;&#1086;&#1074;&#1099;&#1077;+&#1080;&#1075;&#1088;&#1091;&#1096;&#1082;&#1080;.mp3" TargetMode="Externa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4.xml"/><Relationship Id="rId1" Type="http://schemas.openxmlformats.org/officeDocument/2006/relationships/audio" Target="file:///G:\&#1053;&#1054;&#1042;&#1067;&#1049;%20&#1043;&#1054;&#1044;%20&#1052;&#1059;&#1047;&#1067;&#1050;&#1040;\5malenkoy_elochke_holodno_zimoy.mp3" TargetMode="External"/><Relationship Id="rId6" Type="http://schemas.openxmlformats.org/officeDocument/2006/relationships/image" Target="../media/image21.png"/><Relationship Id="rId5" Type="http://schemas.openxmlformats.org/officeDocument/2006/relationships/image" Target="../media/image13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4.xml"/><Relationship Id="rId1" Type="http://schemas.openxmlformats.org/officeDocument/2006/relationships/audio" Target="file:///G:\&#1053;&#1054;&#1042;&#1067;&#1049;%20&#1043;&#1054;&#1044;%20&#1052;&#1059;&#1047;&#1067;&#1050;&#1040;\6abba_-_happy_new_year_424.mp3" TargetMode="External"/><Relationship Id="rId6" Type="http://schemas.openxmlformats.org/officeDocument/2006/relationships/image" Target="../media/image25.png"/><Relationship Id="rId5" Type="http://schemas.openxmlformats.org/officeDocument/2006/relationships/image" Target="../media/image5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63888" y="0"/>
            <a:ext cx="5580112" cy="6858000"/>
          </a:xfrm>
        </p:spPr>
        <p:txBody>
          <a:bodyPr>
            <a:normAutofit fontScale="92500" lnSpcReduction="20000"/>
          </a:bodyPr>
          <a:lstStyle/>
          <a:p>
            <a:pPr algn="ctr"/>
            <a:endParaRPr lang="ru-RU" sz="1600" dirty="0" smtClean="0"/>
          </a:p>
          <a:p>
            <a:pPr algn="ctr"/>
            <a:r>
              <a:rPr lang="ru-RU" sz="2900" dirty="0" smtClean="0">
                <a:solidFill>
                  <a:schemeClr val="tx1"/>
                </a:solidFill>
              </a:rPr>
              <a:t>На базе ГБОУ ЦРР – детский сад №1462 функционирует</a:t>
            </a:r>
          </a:p>
          <a:p>
            <a:pPr marL="397764" indent="-342900"/>
            <a:r>
              <a:rPr lang="ru-RU" sz="2900" dirty="0" smtClean="0">
                <a:solidFill>
                  <a:schemeClr val="tx1"/>
                </a:solidFill>
              </a:rPr>
              <a:t>    </a:t>
            </a:r>
            <a:r>
              <a:rPr lang="ru-RU" sz="2900" dirty="0" smtClean="0"/>
              <a:t>Центр игровой поддержки           ребенка</a:t>
            </a:r>
          </a:p>
          <a:p>
            <a:pPr algn="ctr"/>
            <a:r>
              <a:rPr lang="ru-RU" sz="2900" b="1" u="sng" dirty="0" smtClean="0">
                <a:solidFill>
                  <a:schemeClr val="tx1"/>
                </a:solidFill>
              </a:rPr>
              <a:t>Заведующая</a:t>
            </a:r>
          </a:p>
          <a:p>
            <a:pPr algn="ctr"/>
            <a:r>
              <a:rPr lang="ru-RU" sz="2900" dirty="0" smtClean="0">
                <a:solidFill>
                  <a:schemeClr val="tx1"/>
                </a:solidFill>
              </a:rPr>
              <a:t>      </a:t>
            </a:r>
            <a:r>
              <a:rPr lang="ru-RU" sz="2900" i="1" u="sng" dirty="0" err="1" smtClean="0">
                <a:solidFill>
                  <a:schemeClr val="tx1"/>
                </a:solidFill>
              </a:rPr>
              <a:t>Таранцева</a:t>
            </a:r>
            <a:r>
              <a:rPr lang="ru-RU" sz="2900" i="1" u="sng" dirty="0" smtClean="0">
                <a:solidFill>
                  <a:schemeClr val="tx1"/>
                </a:solidFill>
              </a:rPr>
              <a:t> Марина Сергеевна</a:t>
            </a:r>
          </a:p>
          <a:p>
            <a:r>
              <a:rPr lang="ru-RU" sz="2900" b="1" dirty="0" smtClean="0">
                <a:solidFill>
                  <a:schemeClr val="tx1"/>
                </a:solidFill>
              </a:rPr>
              <a:t>Адрес:  </a:t>
            </a:r>
            <a:r>
              <a:rPr lang="ru-RU" sz="2900" dirty="0" smtClean="0">
                <a:solidFill>
                  <a:schemeClr val="tx1"/>
                </a:solidFill>
              </a:rPr>
              <a:t>117209</a:t>
            </a:r>
            <a:r>
              <a:rPr lang="ru-RU" sz="2900" dirty="0">
                <a:solidFill>
                  <a:schemeClr val="tx1"/>
                </a:solidFill>
              </a:rPr>
              <a:t>, </a:t>
            </a:r>
            <a:r>
              <a:rPr lang="ru-RU" sz="2900" dirty="0" smtClean="0">
                <a:solidFill>
                  <a:schemeClr val="tx1"/>
                </a:solidFill>
              </a:rPr>
              <a:t>г. Москва</a:t>
            </a:r>
            <a:r>
              <a:rPr lang="ru-RU" sz="2900" dirty="0">
                <a:solidFill>
                  <a:schemeClr val="tx1"/>
                </a:solidFill>
              </a:rPr>
              <a:t>, Нахимовский </a:t>
            </a:r>
            <a:r>
              <a:rPr lang="ru-RU" sz="2900" dirty="0" smtClean="0">
                <a:solidFill>
                  <a:schemeClr val="tx1"/>
                </a:solidFill>
              </a:rPr>
              <a:t>     	   проспект</a:t>
            </a:r>
            <a:r>
              <a:rPr lang="ru-RU" sz="2900" dirty="0">
                <a:solidFill>
                  <a:schemeClr val="tx1"/>
                </a:solidFill>
              </a:rPr>
              <a:t>, </a:t>
            </a:r>
            <a:r>
              <a:rPr lang="ru-RU" sz="2900" dirty="0" smtClean="0">
                <a:solidFill>
                  <a:schemeClr val="tx1"/>
                </a:solidFill>
              </a:rPr>
              <a:t> дом </a:t>
            </a:r>
            <a:r>
              <a:rPr lang="ru-RU" sz="2900" dirty="0">
                <a:solidFill>
                  <a:schemeClr val="tx1"/>
                </a:solidFill>
              </a:rPr>
              <a:t>25, </a:t>
            </a:r>
            <a:r>
              <a:rPr lang="ru-RU" sz="2900" dirty="0" smtClean="0">
                <a:solidFill>
                  <a:schemeClr val="tx1"/>
                </a:solidFill>
              </a:rPr>
              <a:t>корп.4</a:t>
            </a:r>
          </a:p>
          <a:p>
            <a:r>
              <a:rPr lang="ru-RU" sz="2900" b="1" dirty="0" smtClean="0">
                <a:solidFill>
                  <a:schemeClr val="tx1"/>
                </a:solidFill>
              </a:rPr>
              <a:t>Телефон: </a:t>
            </a:r>
            <a:r>
              <a:rPr lang="ru-RU" sz="2900" dirty="0">
                <a:solidFill>
                  <a:schemeClr val="tx1"/>
                </a:solidFill>
              </a:rPr>
              <a:t>8 (499) 122-05-01, </a:t>
            </a:r>
            <a:r>
              <a:rPr lang="ru-RU" sz="2900" dirty="0" smtClean="0">
                <a:solidFill>
                  <a:schemeClr val="tx1"/>
                </a:solidFill>
              </a:rPr>
              <a:t>                                                     	         8 </a:t>
            </a:r>
            <a:r>
              <a:rPr lang="ru-RU" sz="2900" dirty="0">
                <a:solidFill>
                  <a:schemeClr val="tx1"/>
                </a:solidFill>
              </a:rPr>
              <a:t>(499) </a:t>
            </a:r>
            <a:r>
              <a:rPr lang="ru-RU" sz="2900" dirty="0" smtClean="0">
                <a:solidFill>
                  <a:schemeClr val="tx1"/>
                </a:solidFill>
              </a:rPr>
              <a:t>121-23-00</a:t>
            </a:r>
          </a:p>
          <a:p>
            <a:r>
              <a:rPr lang="ru-RU" sz="2900" b="1" dirty="0" smtClean="0">
                <a:solidFill>
                  <a:schemeClr val="tx1"/>
                </a:solidFill>
              </a:rPr>
              <a:t>Факс:</a:t>
            </a:r>
            <a:r>
              <a:rPr lang="ru-RU" sz="2900" b="1" dirty="0" smtClean="0"/>
              <a:t>        </a:t>
            </a:r>
            <a:r>
              <a:rPr lang="ru-RU" sz="2900" dirty="0" smtClean="0"/>
              <a:t>8 </a:t>
            </a:r>
            <a:r>
              <a:rPr lang="ru-RU" sz="2900" dirty="0"/>
              <a:t>( 499) </a:t>
            </a:r>
            <a:r>
              <a:rPr lang="ru-RU" sz="2900" dirty="0" smtClean="0"/>
              <a:t>122-05-01</a:t>
            </a:r>
          </a:p>
          <a:p>
            <a:r>
              <a:rPr lang="ru-RU" sz="2900" b="1" dirty="0" smtClean="0">
                <a:solidFill>
                  <a:schemeClr val="tx1"/>
                </a:solidFill>
              </a:rPr>
              <a:t>Сайт: </a:t>
            </a:r>
            <a:r>
              <a:rPr lang="en-US" sz="2900" u="sng" dirty="0" smtClean="0">
                <a:solidFill>
                  <a:schemeClr val="accent1"/>
                </a:solidFill>
              </a:rPr>
              <a:t>www. detsad1462.ru</a:t>
            </a:r>
          </a:p>
          <a:p>
            <a:pPr algn="ctr"/>
            <a:r>
              <a:rPr lang="ru-RU" sz="2900" b="1" dirty="0" smtClean="0">
                <a:solidFill>
                  <a:schemeClr val="tx1"/>
                </a:solidFill>
              </a:rPr>
              <a:t>Электронная  почта:</a:t>
            </a:r>
          </a:p>
          <a:p>
            <a:pPr algn="ctr"/>
            <a:r>
              <a:rPr lang="ru-RU" sz="2900" dirty="0" smtClean="0">
                <a:solidFill>
                  <a:schemeClr val="tx1"/>
                </a:solidFill>
              </a:rPr>
              <a:t> </a:t>
            </a:r>
            <a:r>
              <a:rPr lang="en-US" sz="2900" u="sng" dirty="0" smtClean="0">
                <a:solidFill>
                  <a:schemeClr val="accent1"/>
                </a:solidFill>
              </a:rPr>
              <a:t>tarancevams@mail.ru</a:t>
            </a:r>
            <a:r>
              <a:rPr lang="ru-RU" sz="2900" u="sng" dirty="0" smtClean="0">
                <a:solidFill>
                  <a:schemeClr val="accent1"/>
                </a:solidFill>
              </a:rPr>
              <a:t>  </a:t>
            </a:r>
          </a:p>
          <a:p>
            <a:endParaRPr lang="ru-RU" sz="1400" b="1" dirty="0"/>
          </a:p>
        </p:txBody>
      </p:sp>
      <p:pic>
        <p:nvPicPr>
          <p:cNvPr id="1026" name="Picture 2" descr="F:\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0" y="1107594"/>
            <a:ext cx="3759304" cy="3600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909877028"/>
              </p:ext>
            </p:extLst>
          </p:nvPr>
        </p:nvGraphicFramePr>
        <p:xfrm>
          <a:off x="285720" y="142852"/>
          <a:ext cx="8568952" cy="5254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0" y="1882808"/>
            <a:ext cx="8507288" cy="4975192"/>
          </a:xfrm>
        </p:spPr>
        <p:txBody>
          <a:bodyPr>
            <a:normAutofit/>
          </a:bodyPr>
          <a:lstStyle/>
          <a:p>
            <a:pPr marL="64008" indent="0">
              <a:buNone/>
            </a:pPr>
            <a:endParaRPr lang="ru-RU" sz="2000" b="1" i="1" u="sng" dirty="0" smtClean="0">
              <a:solidFill>
                <a:schemeClr val="bg1"/>
              </a:solidFill>
            </a:endParaRPr>
          </a:p>
          <a:p>
            <a:pPr marL="64008" indent="0">
              <a:buNone/>
            </a:pPr>
            <a:endParaRPr lang="ru-RU" sz="2000" b="1" i="1" u="sng" dirty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</a:pPr>
            <a:endParaRPr lang="ru-RU" sz="2000" b="1" i="1" u="sng" dirty="0" smtClean="0">
              <a:solidFill>
                <a:schemeClr val="bg1"/>
              </a:solidFill>
            </a:endParaRPr>
          </a:p>
        </p:txBody>
      </p:sp>
      <p:pic>
        <p:nvPicPr>
          <p:cNvPr id="3074" name="Picture 2" descr="F:\гкп\12-13\новый год\DSC062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476672"/>
            <a:ext cx="3168352" cy="237626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</p:pic>
      <p:pic>
        <p:nvPicPr>
          <p:cNvPr id="3075" name="Picture 3" descr="F:\гкп\12-13\новый год\DSC0622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980728"/>
            <a:ext cx="2448272" cy="3744416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</p:pic>
      <p:sp>
        <p:nvSpPr>
          <p:cNvPr id="11" name="Прямоугольник 10"/>
          <p:cNvSpPr/>
          <p:nvPr/>
        </p:nvSpPr>
        <p:spPr>
          <a:xfrm>
            <a:off x="0" y="5517232"/>
            <a:ext cx="89611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ВНИМАНИЕ!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2" name="Рисунок 11" descr="http://lenagold.narod.ru/fon/clipart/s/sneg/sneg27.pn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24128" y="4509120"/>
            <a:ext cx="1475656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F:\гкп\12-13\новый год\ЦИПР НОВЫЙ ГОД\DSC0620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27784" y="3212976"/>
            <a:ext cx="3312368" cy="2276872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</p:pic>
      <p:pic>
        <p:nvPicPr>
          <p:cNvPr id="13" name="6abba_-_happy_new_year_424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tretch>
            <a:fillRect/>
          </a:stretch>
        </p:blipFill>
        <p:spPr>
          <a:xfrm>
            <a:off x="4714876" y="642918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32113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483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0"/>
            <a:ext cx="8435280" cy="1512168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solidFill>
                  <a:schemeClr val="accent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ЦЕНТР ИГРОВОЙ ПОДДЕРЖКИ РЕБЕНКА</a:t>
            </a:r>
            <a:br>
              <a:rPr lang="ru-RU" sz="3200" b="1" dirty="0" smtClean="0">
                <a:ln w="11430"/>
                <a:solidFill>
                  <a:schemeClr val="accent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800" b="1" dirty="0" smtClean="0">
                <a:ln w="11430"/>
                <a:solidFill>
                  <a:schemeClr val="accent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НОВОГОДНИЙ ДОСУГ  </a:t>
            </a:r>
            <a:endParaRPr lang="ru-RU" sz="3800" b="1" dirty="0">
              <a:ln w="11430"/>
              <a:solidFill>
                <a:schemeClr val="accent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142844" y="1285860"/>
            <a:ext cx="8858312" cy="5239484"/>
          </a:xfr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1400" b="1" i="1" u="sng" dirty="0" smtClean="0"/>
              <a:t>Цель</a:t>
            </a:r>
            <a:r>
              <a:rPr lang="en-US" sz="1400" b="1" i="1" dirty="0" smtClean="0"/>
              <a:t>:</a:t>
            </a:r>
            <a:endParaRPr lang="ru-RU" sz="1400" b="1" i="1" dirty="0" smtClean="0"/>
          </a:p>
          <a:p>
            <a:pPr>
              <a:buNone/>
            </a:pPr>
            <a:r>
              <a:rPr lang="ru-RU" sz="1400" dirty="0" smtClean="0"/>
              <a:t>Обеспечение успешной социализации детей </a:t>
            </a:r>
          </a:p>
          <a:p>
            <a:pPr>
              <a:buNone/>
            </a:pPr>
            <a:r>
              <a:rPr lang="ru-RU" sz="1400" dirty="0" smtClean="0"/>
              <a:t>дошкольного возраста на основе организации </a:t>
            </a:r>
          </a:p>
          <a:p>
            <a:pPr>
              <a:buNone/>
            </a:pPr>
            <a:r>
              <a:rPr lang="ru-RU" sz="1400" dirty="0" smtClean="0"/>
              <a:t>игровой деятельности; </a:t>
            </a:r>
          </a:p>
          <a:p>
            <a:pPr>
              <a:buNone/>
            </a:pPr>
            <a:r>
              <a:rPr lang="ru-RU" sz="1400" b="1" i="1" u="sng" dirty="0" smtClean="0"/>
              <a:t>Задачи</a:t>
            </a:r>
            <a:r>
              <a:rPr lang="en-US" sz="1400" b="1" i="1" dirty="0" smtClean="0"/>
              <a:t>:</a:t>
            </a:r>
            <a:endParaRPr lang="ru-RU" sz="1400" b="1" i="1" dirty="0" smtClean="0"/>
          </a:p>
          <a:p>
            <a:r>
              <a:rPr lang="ru-RU" sz="1400" dirty="0" smtClean="0"/>
              <a:t>Продолжать учить петь понравившиеся </a:t>
            </a:r>
            <a:endParaRPr lang="ru-RU" sz="1400" dirty="0" smtClean="0"/>
          </a:p>
          <a:p>
            <a:pPr>
              <a:buNone/>
            </a:pPr>
            <a:r>
              <a:rPr lang="ru-RU" sz="1400" dirty="0" smtClean="0"/>
              <a:t> </a:t>
            </a:r>
            <a:r>
              <a:rPr lang="ru-RU" sz="1400" dirty="0" smtClean="0"/>
              <a:t>       </a:t>
            </a:r>
            <a:r>
              <a:rPr lang="ru-RU" sz="1400" dirty="0" smtClean="0"/>
              <a:t>песенки</a:t>
            </a:r>
            <a:r>
              <a:rPr lang="ru-RU" sz="1400" dirty="0" smtClean="0"/>
              <a:t>, подпевать</a:t>
            </a:r>
            <a:r>
              <a:rPr lang="ru-RU" sz="1400" dirty="0" smtClean="0"/>
              <a:t>, </a:t>
            </a:r>
            <a:r>
              <a:rPr lang="ru-RU" sz="1400" dirty="0" smtClean="0"/>
              <a:t>постепенно формируя </a:t>
            </a:r>
            <a:endParaRPr lang="ru-RU" sz="1400" dirty="0" smtClean="0"/>
          </a:p>
          <a:p>
            <a:pPr>
              <a:buNone/>
            </a:pPr>
            <a:r>
              <a:rPr lang="ru-RU" sz="1400" dirty="0" smtClean="0"/>
              <a:t> </a:t>
            </a:r>
            <a:r>
              <a:rPr lang="ru-RU" sz="1400" dirty="0" smtClean="0"/>
              <a:t>       </a:t>
            </a:r>
            <a:r>
              <a:rPr lang="ru-RU" sz="1400" dirty="0" smtClean="0"/>
              <a:t>умения </a:t>
            </a:r>
            <a:r>
              <a:rPr lang="ru-RU" sz="1400" dirty="0" smtClean="0"/>
              <a:t>заканчивать петь вместе со</a:t>
            </a:r>
          </a:p>
          <a:p>
            <a:pPr>
              <a:buNone/>
            </a:pPr>
            <a:r>
              <a:rPr lang="ru-RU" sz="1400" dirty="0" smtClean="0"/>
              <a:t>        взрослым.</a:t>
            </a:r>
          </a:p>
          <a:p>
            <a:r>
              <a:rPr lang="ru-RU" sz="1400" dirty="0" smtClean="0"/>
              <a:t>Продолжать приучать ходить под музыку, </a:t>
            </a:r>
            <a:endParaRPr lang="ru-RU" sz="1400" dirty="0" smtClean="0"/>
          </a:p>
          <a:p>
            <a:pPr>
              <a:buNone/>
            </a:pPr>
            <a:r>
              <a:rPr lang="ru-RU" sz="1400" dirty="0" smtClean="0"/>
              <a:t> </a:t>
            </a:r>
            <a:r>
              <a:rPr lang="ru-RU" sz="1400" dirty="0" smtClean="0"/>
              <a:t>       </a:t>
            </a:r>
            <a:r>
              <a:rPr lang="ru-RU" sz="1400" dirty="0" smtClean="0"/>
              <a:t>показывать </a:t>
            </a:r>
            <a:r>
              <a:rPr lang="ru-RU" sz="1400" dirty="0" smtClean="0"/>
              <a:t>простейшие </a:t>
            </a:r>
          </a:p>
          <a:p>
            <a:pPr>
              <a:buNone/>
            </a:pPr>
            <a:r>
              <a:rPr lang="ru-RU" sz="1400" dirty="0" smtClean="0"/>
              <a:t>        плясовые </a:t>
            </a:r>
            <a:r>
              <a:rPr lang="ru-RU" sz="1400" dirty="0" smtClean="0"/>
              <a:t>движения</a:t>
            </a:r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r>
              <a:rPr lang="ru-RU" sz="1400" b="1" i="1" u="sng" dirty="0" smtClean="0"/>
              <a:t>Необходимые</a:t>
            </a:r>
            <a:r>
              <a:rPr lang="ru-RU" sz="1400" b="1" i="1" dirty="0" smtClean="0"/>
              <a:t> </a:t>
            </a:r>
            <a:r>
              <a:rPr lang="ru-RU" sz="1400" b="1" i="1" dirty="0" smtClean="0"/>
              <a:t>реквизиты:</a:t>
            </a:r>
            <a:r>
              <a:rPr lang="ru-RU" sz="1400" dirty="0" smtClean="0"/>
              <a:t> </a:t>
            </a:r>
            <a:endParaRPr lang="ru-RU" sz="1400" dirty="0" smtClean="0"/>
          </a:p>
          <a:p>
            <a:r>
              <a:rPr lang="ru-RU" sz="1400" dirty="0" smtClean="0"/>
              <a:t>костюм </a:t>
            </a:r>
            <a:r>
              <a:rPr lang="ru-RU" sz="1400" dirty="0" smtClean="0"/>
              <a:t>снегурочки, </a:t>
            </a:r>
            <a:endParaRPr lang="ru-RU" sz="1400" dirty="0" smtClean="0"/>
          </a:p>
          <a:p>
            <a:r>
              <a:rPr lang="ru-RU" sz="1400" dirty="0" smtClean="0"/>
              <a:t>мешок </a:t>
            </a:r>
            <a:r>
              <a:rPr lang="ru-RU" sz="1400" dirty="0" smtClean="0"/>
              <a:t>с подарками, </a:t>
            </a:r>
            <a:endParaRPr lang="ru-RU" sz="1400" dirty="0" smtClean="0"/>
          </a:p>
          <a:p>
            <a:r>
              <a:rPr lang="ru-RU" sz="1400" dirty="0" smtClean="0"/>
              <a:t>п</a:t>
            </a:r>
            <a:r>
              <a:rPr lang="ru-RU" sz="1400" dirty="0" smtClean="0"/>
              <a:t>огремушки</a:t>
            </a:r>
            <a:r>
              <a:rPr lang="ru-RU" sz="1400" dirty="0" smtClean="0"/>
              <a:t> каждому ребенку</a:t>
            </a:r>
            <a:endParaRPr lang="ru-RU" sz="1400" dirty="0" smtClean="0"/>
          </a:p>
          <a:p>
            <a:pPr>
              <a:lnSpc>
                <a:spcPct val="150000"/>
              </a:lnSpc>
              <a:buNone/>
            </a:pPr>
            <a:endParaRPr lang="ru-RU" sz="2800" u="sng" dirty="0">
              <a:solidFill>
                <a:schemeClr val="accent6"/>
              </a:solidFill>
            </a:endParaRPr>
          </a:p>
        </p:txBody>
      </p:sp>
      <p:pic>
        <p:nvPicPr>
          <p:cNvPr id="5" name="Рисунок 4" descr="http://lenagold.narod.ru/fon/clipart/d/der/derev20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77385" y="1214422"/>
            <a:ext cx="4666615" cy="5520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lenagold.narod.ru/fon/clipart/s/sneg/sneg27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5715016"/>
            <a:ext cx="1261342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lenagold.narod.ru/fon/clipart/s/sneg/sneg27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5500702"/>
            <a:ext cx="1475656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lenagold.narod.ru/fon/clipart/s/sneg/sneg27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26" y="4000504"/>
            <a:ext cx="1475656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lenagold.narod.ru/fon/clipart/s/sneg/sneg27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8344" y="5286388"/>
            <a:ext cx="1475656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lenagold.narod.ru/fon/clipart/s/sneg/sneg27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8344" y="548680"/>
            <a:ext cx="1475656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116632"/>
            <a:ext cx="8568952" cy="4320480"/>
          </a:xfr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chemeClr val="accent1"/>
                </a:solidFill>
              </a:rPr>
              <a:t>Звучит приятная новогодняя музыка без слов.</a:t>
            </a:r>
            <a:br>
              <a:rPr lang="ru-RU" sz="1800" b="1" dirty="0" smtClean="0">
                <a:solidFill>
                  <a:schemeClr val="accent1"/>
                </a:solidFill>
              </a:rPr>
            </a:br>
            <a:r>
              <a:rPr lang="ru-RU" sz="1800" b="1" i="1" u="sng" dirty="0" smtClean="0">
                <a:solidFill>
                  <a:schemeClr val="accent1"/>
                </a:solidFill>
                <a:effectLst/>
              </a:rPr>
              <a:t>Снегурочка</a:t>
            </a:r>
            <a:r>
              <a:rPr lang="ru-RU" sz="1800" b="1" dirty="0" smtClean="0">
                <a:solidFill>
                  <a:schemeClr val="accent1"/>
                </a:solidFill>
              </a:rPr>
              <a:t>:  Здравствуйте, малыши. Я – Снегурочка, меня прислал к вам Дедушка Мороз.</a:t>
            </a:r>
            <a:br>
              <a:rPr lang="ru-RU" sz="1800" b="1" dirty="0" smtClean="0">
                <a:solidFill>
                  <a:schemeClr val="accent1"/>
                </a:solidFill>
              </a:rPr>
            </a:br>
            <a:r>
              <a:rPr lang="ru-RU" sz="1800" b="1" dirty="0" smtClean="0">
                <a:solidFill>
                  <a:schemeClr val="accent1"/>
                </a:solidFill>
              </a:rPr>
              <a:t>А расскажите мне пожалуйста как Вас зовут, какие вы дружные детки. Все вместе проговаривают стихи, делая пружинку пальчиками, хлопая в ладоши, загибая пальчики на каждое имя, в конце – «замок».</a:t>
            </a:r>
            <a:br>
              <a:rPr lang="ru-RU" sz="1800" b="1" dirty="0" smtClean="0">
                <a:solidFill>
                  <a:schemeClr val="accent1"/>
                </a:solidFill>
              </a:rPr>
            </a:br>
            <a:r>
              <a:rPr lang="ru-RU" sz="1800" b="1" dirty="0" smtClean="0">
                <a:solidFill>
                  <a:schemeClr val="accent1"/>
                </a:solidFill>
              </a:rPr>
              <a:t>Дружат в нашей группе </a:t>
            </a:r>
            <a:br>
              <a:rPr lang="ru-RU" sz="1800" b="1" dirty="0" smtClean="0">
                <a:solidFill>
                  <a:schemeClr val="accent1"/>
                </a:solidFill>
              </a:rPr>
            </a:br>
            <a:r>
              <a:rPr lang="ru-RU" sz="1800" b="1" dirty="0" smtClean="0">
                <a:solidFill>
                  <a:schemeClr val="accent1"/>
                </a:solidFill>
              </a:rPr>
              <a:t>Девочки и мальчики. </a:t>
            </a:r>
            <a:br>
              <a:rPr lang="ru-RU" sz="1800" b="1" dirty="0" smtClean="0">
                <a:solidFill>
                  <a:schemeClr val="accent1"/>
                </a:solidFill>
              </a:rPr>
            </a:br>
            <a:r>
              <a:rPr lang="ru-RU" sz="1800" b="1" dirty="0" smtClean="0">
                <a:solidFill>
                  <a:schemeClr val="accent1"/>
                </a:solidFill>
              </a:rPr>
              <a:t>Мы с тобой подружим </a:t>
            </a:r>
            <a:br>
              <a:rPr lang="ru-RU" sz="1800" b="1" dirty="0" smtClean="0">
                <a:solidFill>
                  <a:schemeClr val="accent1"/>
                </a:solidFill>
              </a:rPr>
            </a:br>
            <a:r>
              <a:rPr lang="ru-RU" sz="1800" b="1" dirty="0" smtClean="0">
                <a:solidFill>
                  <a:schemeClr val="accent1"/>
                </a:solidFill>
              </a:rPr>
              <a:t>Маленькие пальчики: </a:t>
            </a:r>
            <a:br>
              <a:rPr lang="ru-RU" sz="1800" b="1" dirty="0" smtClean="0">
                <a:solidFill>
                  <a:schemeClr val="accent1"/>
                </a:solidFill>
              </a:rPr>
            </a:br>
            <a:r>
              <a:rPr lang="ru-RU" sz="1800" b="1" dirty="0" smtClean="0">
                <a:solidFill>
                  <a:schemeClr val="accent1"/>
                </a:solidFill>
              </a:rPr>
              <a:t>Этот пальчик - Женечка. . . </a:t>
            </a:r>
            <a:br>
              <a:rPr lang="ru-RU" sz="1800" b="1" dirty="0" smtClean="0">
                <a:solidFill>
                  <a:schemeClr val="accent1"/>
                </a:solidFill>
              </a:rPr>
            </a:br>
            <a:r>
              <a:rPr lang="ru-RU" sz="1800" b="1" dirty="0" smtClean="0">
                <a:solidFill>
                  <a:schemeClr val="accent1"/>
                </a:solidFill>
              </a:rPr>
              <a:t>Вот как нас много, вот какие мы друж­ные!</a:t>
            </a:r>
            <a:br>
              <a:rPr lang="ru-RU" sz="1800" b="1" dirty="0" smtClean="0">
                <a:solidFill>
                  <a:schemeClr val="accent1"/>
                </a:solidFill>
              </a:rPr>
            </a:br>
            <a:r>
              <a:rPr lang="ru-RU" sz="1800" b="1" i="1" u="sng" dirty="0" smtClean="0">
                <a:solidFill>
                  <a:schemeClr val="accent1"/>
                </a:solidFill>
              </a:rPr>
              <a:t>Снегурочка</a:t>
            </a:r>
            <a:r>
              <a:rPr lang="ru-RU" sz="1800" b="1" i="1" dirty="0" smtClean="0">
                <a:solidFill>
                  <a:schemeClr val="accent1"/>
                </a:solidFill>
              </a:rPr>
              <a:t>:  </a:t>
            </a:r>
            <a:r>
              <a:rPr lang="ru-RU" sz="1800" b="1" dirty="0" smtClean="0">
                <a:solidFill>
                  <a:schemeClr val="accent1"/>
                </a:solidFill>
              </a:rPr>
              <a:t>Теперь я знаю как вас зовут. </a:t>
            </a:r>
            <a:r>
              <a:rPr lang="ru-RU" sz="2800" dirty="0" smtClean="0">
                <a:solidFill>
                  <a:schemeClr val="accent1"/>
                </a:solidFill>
              </a:rPr>
              <a:t/>
            </a:r>
            <a:br>
              <a:rPr lang="ru-RU" sz="2800" dirty="0" smtClean="0">
                <a:solidFill>
                  <a:schemeClr val="accent1"/>
                </a:solidFill>
              </a:rPr>
            </a:br>
            <a:endParaRPr lang="ru-RU" sz="2800" dirty="0">
              <a:solidFill>
                <a:schemeClr val="accent1"/>
              </a:solidFill>
            </a:endParaRPr>
          </a:p>
        </p:txBody>
      </p:sp>
      <p:sp>
        <p:nvSpPr>
          <p:cNvPr id="8" name="Подзаголовок 4"/>
          <p:cNvSpPr txBox="1">
            <a:spLocks/>
          </p:cNvSpPr>
          <p:nvPr/>
        </p:nvSpPr>
        <p:spPr>
          <a:xfrm>
            <a:off x="395536" y="5661248"/>
            <a:ext cx="8352928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buClr>
                <a:schemeClr val="tx2"/>
              </a:buClr>
              <a:buSzPct val="70000"/>
            </a:pPr>
            <a:r>
              <a:rPr lang="ru-RU" sz="1700" i="1" dirty="0">
                <a:solidFill>
                  <a:srgbClr val="000000"/>
                </a:solidFill>
              </a:rPr>
              <a:t> 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70000"/>
              <a:buFont typeface="Wingdings 2" pitchFamily="18" charset="2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70000"/>
              <a:buFont typeface="Wingdings 2" pitchFamily="18" charset="2"/>
              <a:buChar char="¥"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Подзаголовок 4"/>
          <p:cNvSpPr txBox="1">
            <a:spLocks/>
          </p:cNvSpPr>
          <p:nvPr/>
        </p:nvSpPr>
        <p:spPr>
          <a:xfrm>
            <a:off x="395536" y="5805264"/>
            <a:ext cx="835292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70000"/>
              <a:buFont typeface="Wingdings 2" pitchFamily="18" charset="2"/>
              <a:buChar char="¥"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70000"/>
              <a:buFont typeface="Wingdings 2" pitchFamily="18" charset="2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70000"/>
              <a:buFont typeface="Wingdings 2" pitchFamily="18" charset="2"/>
              <a:buChar char="¥"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 descr="F:\гкп\12-13\новый год\DSC061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3933056"/>
            <a:ext cx="4111515" cy="269136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</p:pic>
      <p:pic>
        <p:nvPicPr>
          <p:cNvPr id="7" name="Рисунок 6" descr="http://lenagold.narod.ru/fon/clipart/s/sneg/sneg27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365104"/>
            <a:ext cx="1944216" cy="194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lenagold.narod.ru/fon/clipart/s/sneg/sneg27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1844824"/>
            <a:ext cx="1944216" cy="194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://lenagold.narod.ru/fon/clipart/s/sneg/sneg27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4149080"/>
            <a:ext cx="1944216" cy="194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://lenagold.narod.ru/fon/clipart/s/sneg/sneg27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99784" y="2132856"/>
            <a:ext cx="1944216" cy="194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1new_year_mix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5929322" y="28572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7435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51520" y="260648"/>
            <a:ext cx="8712968" cy="6408712"/>
          </a:xfr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300" b="1" i="1" u="sng" dirty="0" smtClean="0">
                <a:solidFill>
                  <a:schemeClr val="accent1"/>
                </a:solidFill>
              </a:rPr>
              <a:t>Снегурочка</a:t>
            </a:r>
            <a:r>
              <a:rPr lang="ru-RU" sz="2300" b="1" dirty="0" smtClean="0">
                <a:solidFill>
                  <a:schemeClr val="accent1"/>
                </a:solidFill>
              </a:rPr>
              <a:t>: Какая у нас елочка? Большая! Высокая! Давайте-ка покажем, какая большая у нас ёлочка.</a:t>
            </a:r>
            <a:br>
              <a:rPr lang="ru-RU" sz="2300" b="1" dirty="0" smtClean="0">
                <a:solidFill>
                  <a:schemeClr val="accent1"/>
                </a:solidFill>
              </a:rPr>
            </a:br>
            <a:r>
              <a:rPr lang="ru-RU" sz="2300" b="1" dirty="0" smtClean="0">
                <a:solidFill>
                  <a:schemeClr val="accent1"/>
                </a:solidFill>
              </a:rPr>
              <a:t>Эта ёлка широка, </a:t>
            </a:r>
            <a:br>
              <a:rPr lang="ru-RU" sz="2300" b="1" dirty="0" smtClean="0">
                <a:solidFill>
                  <a:schemeClr val="accent1"/>
                </a:solidFill>
              </a:rPr>
            </a:br>
            <a:r>
              <a:rPr lang="ru-RU" sz="2300" b="1" dirty="0" smtClean="0">
                <a:solidFill>
                  <a:schemeClr val="accent1"/>
                </a:solidFill>
              </a:rPr>
              <a:t>Эта ёлка высока, </a:t>
            </a:r>
            <a:br>
              <a:rPr lang="ru-RU" sz="2300" b="1" dirty="0" smtClean="0">
                <a:solidFill>
                  <a:schemeClr val="accent1"/>
                </a:solidFill>
              </a:rPr>
            </a:br>
            <a:r>
              <a:rPr lang="ru-RU" sz="2300" b="1" dirty="0" smtClean="0">
                <a:solidFill>
                  <a:schemeClr val="accent1"/>
                </a:solidFill>
              </a:rPr>
              <a:t>Выше мамы, выше папы, </a:t>
            </a:r>
            <a:br>
              <a:rPr lang="ru-RU" sz="2300" b="1" dirty="0" smtClean="0">
                <a:solidFill>
                  <a:schemeClr val="accent1"/>
                </a:solidFill>
              </a:rPr>
            </a:br>
            <a:r>
              <a:rPr lang="ru-RU" sz="2300" b="1" dirty="0" smtClean="0">
                <a:solidFill>
                  <a:schemeClr val="accent1"/>
                </a:solidFill>
              </a:rPr>
              <a:t>Достаёт до потолка! </a:t>
            </a:r>
            <a:endParaRPr lang="ru-RU" sz="2300" dirty="0" smtClean="0">
              <a:solidFill>
                <a:schemeClr val="accent1"/>
              </a:solidFill>
            </a:endParaRPr>
          </a:p>
          <a:p>
            <a:pPr>
              <a:buNone/>
            </a:pPr>
            <a:r>
              <a:rPr lang="ru-RU" sz="2300" b="1" dirty="0" smtClean="0">
                <a:solidFill>
                  <a:schemeClr val="accent1"/>
                </a:solidFill>
              </a:rPr>
              <a:t>Включить песенку «Елочка гори» . </a:t>
            </a:r>
          </a:p>
          <a:p>
            <a:pPr>
              <a:buNone/>
            </a:pPr>
            <a:r>
              <a:rPr lang="ru-RU" sz="2300" b="1" dirty="0" smtClean="0">
                <a:solidFill>
                  <a:schemeClr val="accent1"/>
                </a:solidFill>
              </a:rPr>
              <a:t>Включить елочку в конце песни.</a:t>
            </a:r>
          </a:p>
          <a:p>
            <a:pPr>
              <a:buNone/>
            </a:pPr>
            <a:endParaRPr lang="ru-RU" dirty="0" smtClean="0">
              <a:solidFill>
                <a:schemeClr val="accent1"/>
              </a:solidFill>
            </a:endParaRPr>
          </a:p>
          <a:p>
            <a:pPr>
              <a:buNone/>
            </a:pPr>
            <a:endParaRPr lang="ru-RU" sz="2300" b="1" i="1" dirty="0" smtClean="0">
              <a:solidFill>
                <a:schemeClr val="accent1"/>
              </a:solidFill>
            </a:endParaRPr>
          </a:p>
          <a:p>
            <a:pPr>
              <a:buNone/>
            </a:pPr>
            <a:r>
              <a:rPr lang="ru-RU" sz="2300" b="1" i="1" u="sng" dirty="0" smtClean="0">
                <a:solidFill>
                  <a:schemeClr val="accent1"/>
                </a:solidFill>
              </a:rPr>
              <a:t>Снегурочка</a:t>
            </a:r>
            <a:r>
              <a:rPr lang="ru-RU" sz="2300" b="1" dirty="0" smtClean="0">
                <a:solidFill>
                  <a:schemeClr val="accent1"/>
                </a:solidFill>
              </a:rPr>
              <a:t>: А почему у нас ёлочка огоньками не горит? </a:t>
            </a:r>
            <a:br>
              <a:rPr lang="ru-RU" sz="2300" b="1" dirty="0" smtClean="0">
                <a:solidFill>
                  <a:schemeClr val="accent1"/>
                </a:solidFill>
              </a:rPr>
            </a:br>
            <a:r>
              <a:rPr lang="ru-RU" sz="2300" b="1" dirty="0" err="1" smtClean="0">
                <a:solidFill>
                  <a:schemeClr val="accent1"/>
                </a:solidFill>
              </a:rPr>
              <a:t>Ай-ай-яй</a:t>
            </a:r>
            <a:r>
              <a:rPr lang="ru-RU" sz="2300" b="1" dirty="0" smtClean="0">
                <a:solidFill>
                  <a:schemeClr val="accent1"/>
                </a:solidFill>
              </a:rPr>
              <a:t>, непорядок! Давайте зажжём огоньки на ёлке! Знаете, что нам надо сделать? Похлопать в ладоши! Как будто мы в "ладушки играем". </a:t>
            </a:r>
            <a:endParaRPr lang="ru-RU" sz="2300" dirty="0" smtClean="0">
              <a:solidFill>
                <a:schemeClr val="accent1"/>
              </a:solidFill>
            </a:endParaRPr>
          </a:p>
          <a:p>
            <a:pPr>
              <a:buNone/>
            </a:pPr>
            <a:r>
              <a:rPr lang="ru-RU" sz="2300" b="1" dirty="0" smtClean="0">
                <a:solidFill>
                  <a:schemeClr val="accent1"/>
                </a:solidFill>
              </a:rPr>
              <a:t>Итак, по моей команде: "Раз два-три" хлопаем. Ой, никак ёлка не зажигается, потому что детки и мамочки тихо хлопают </a:t>
            </a:r>
            <a:r>
              <a:rPr lang="ru-RU" sz="2300" b="1" i="1" dirty="0" smtClean="0">
                <a:solidFill>
                  <a:schemeClr val="accent1"/>
                </a:solidFill>
              </a:rPr>
              <a:t>(или не хлопает - по ситуации)</a:t>
            </a:r>
            <a:r>
              <a:rPr lang="ru-RU" sz="2300" b="1" dirty="0" smtClean="0">
                <a:solidFill>
                  <a:schemeClr val="accent1"/>
                </a:solidFill>
              </a:rPr>
              <a:t> Давайте ещё раз!</a:t>
            </a:r>
          </a:p>
          <a:p>
            <a:pPr>
              <a:buNone/>
            </a:pPr>
            <a:r>
              <a:rPr lang="ru-RU" sz="2300" b="1" dirty="0" smtClean="0">
                <a:solidFill>
                  <a:schemeClr val="accent1"/>
                </a:solidFill>
              </a:rPr>
              <a:t>Включить огоньки </a:t>
            </a:r>
            <a:r>
              <a:rPr lang="ru-RU" sz="2300" b="1" i="1" dirty="0" smtClean="0">
                <a:solidFill>
                  <a:schemeClr val="accent1"/>
                </a:solidFill>
              </a:rPr>
              <a:t>(хлопают, ёлка зажигается)</a:t>
            </a:r>
          </a:p>
          <a:p>
            <a:pPr>
              <a:buNone/>
            </a:pPr>
            <a:r>
              <a:rPr lang="ru-RU" sz="2300" b="1" dirty="0" smtClean="0">
                <a:solidFill>
                  <a:schemeClr val="accent1"/>
                </a:solidFill>
              </a:rPr>
              <a:t> Ура, вот мы и зажгли огоньки на ёлочке!</a:t>
            </a:r>
            <a:endParaRPr lang="ru-RU" sz="2300" dirty="0" smtClean="0">
              <a:solidFill>
                <a:schemeClr val="accent1"/>
              </a:solidFill>
            </a:endParaRPr>
          </a:p>
          <a:p>
            <a:endParaRPr lang="ru-RU" dirty="0"/>
          </a:p>
        </p:txBody>
      </p:sp>
      <p:pic>
        <p:nvPicPr>
          <p:cNvPr id="2050" name="Picture 2" descr="F:\гкп\12-13\новый год\DSC0618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980728"/>
            <a:ext cx="3391435" cy="2492896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</p:pic>
      <p:pic>
        <p:nvPicPr>
          <p:cNvPr id="6" name="Рисунок 5" descr="http://lenagold.narod.ru/fon/clipart/s/sneg/sneg27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8344" y="332656"/>
            <a:ext cx="1475656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lenagold.narod.ru/fon/clipart/s/sneg/sneg27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5633864"/>
            <a:ext cx="1475656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lenagold.narod.ru/fon/clipart/s/sneg/sneg27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836712"/>
            <a:ext cx="1475656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lenagold.narod.ru/fon/clipart/s/sneg/sneg27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2708920"/>
            <a:ext cx="1475656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2елочка гор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9325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6"/>
          <p:cNvSpPr txBox="1">
            <a:spLocks/>
          </p:cNvSpPr>
          <p:nvPr/>
        </p:nvSpPr>
        <p:spPr>
          <a:xfrm>
            <a:off x="1132746" y="3643300"/>
            <a:ext cx="7704856" cy="360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70000"/>
              <a:buFont typeface="Wingdings 2" pitchFamily="18" charset="2"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Текст 6"/>
          <p:cNvSpPr txBox="1">
            <a:spLocks/>
          </p:cNvSpPr>
          <p:nvPr/>
        </p:nvSpPr>
        <p:spPr>
          <a:xfrm>
            <a:off x="755576" y="1112208"/>
            <a:ext cx="3008313" cy="473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70000"/>
              <a:buFont typeface="Wingdings 2" pitchFamily="18" charset="2"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323528" y="194157"/>
            <a:ext cx="8568952" cy="1477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sng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ea typeface="Times New Roman" pitchFamily="18" charset="0"/>
                <a:cs typeface="Times New Roman" pitchFamily="18" charset="0"/>
              </a:rPr>
              <a:t>Снегурочка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ea typeface="Times New Roman" pitchFamily="18" charset="0"/>
                <a:cs typeface="Times New Roman" pitchFamily="18" charset="0"/>
              </a:rPr>
              <a:t>: А мы порадуем нашу красавицу елочку,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chemeClr val="accent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ea typeface="Times New Roman" pitchFamily="18" charset="0"/>
                <a:cs typeface="Times New Roman" pitchFamily="18" charset="0"/>
              </a:rPr>
              <a:t>для елочки хоровод будем водить и песню споем  «В лесу родилась елочка».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ea typeface="Times New Roman" pitchFamily="18" charset="0"/>
                <a:cs typeface="Times New Roman" pitchFamily="18" charset="0"/>
              </a:rPr>
              <a:t>Включить «В лесу родилась елочка».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F:\гкп\12-13\новый год\DSC0619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916832"/>
            <a:ext cx="4104455" cy="2880000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</p:pic>
      <p:pic>
        <p:nvPicPr>
          <p:cNvPr id="3075" name="Picture 3" descr="F:\гкп\12-13\новый год\DSC0619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3717032"/>
            <a:ext cx="4183523" cy="28800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</p:pic>
      <p:pic>
        <p:nvPicPr>
          <p:cNvPr id="13" name="Рисунок 12" descr="http://lenagold.narod.ru/fon/clipart/s/sneg/sneg27.pn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437112"/>
            <a:ext cx="2448272" cy="2088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http://lenagold.narod.ru/fon/clipart/s/sneg/sneg27.pn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43808" y="5345832"/>
            <a:ext cx="1872208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http://lenagold.narod.ru/fon/clipart/s/sneg/sneg27.pn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5976" y="836712"/>
            <a:ext cx="2448272" cy="2088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http://lenagold.narod.ru/fon/clipart/s/sneg/sneg27.pn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71792" y="836712"/>
            <a:ext cx="1872208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http://lenagold.narod.ru/fon/clipart/s/sneg/sneg27.pn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56176" y="2492896"/>
            <a:ext cx="1872208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3V LESU RODILAS' ELOCHK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tretch>
            <a:fillRect/>
          </a:stretch>
        </p:blipFill>
        <p:spPr>
          <a:xfrm>
            <a:off x="4000496" y="135729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7474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5"/>
          <p:cNvSpPr txBox="1">
            <a:spLocks/>
          </p:cNvSpPr>
          <p:nvPr/>
        </p:nvSpPr>
        <p:spPr>
          <a:xfrm>
            <a:off x="179512" y="3933056"/>
            <a:ext cx="856895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70000"/>
              <a:buFont typeface="Wingdings 2" pitchFamily="18" charset="2"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Текст 5"/>
          <p:cNvSpPr txBox="1">
            <a:spLocks/>
          </p:cNvSpPr>
          <p:nvPr/>
        </p:nvSpPr>
        <p:spPr>
          <a:xfrm>
            <a:off x="179512" y="2708920"/>
            <a:ext cx="8568952" cy="1224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70000"/>
              <a:buFont typeface="Wingdings 2" pitchFamily="18" charset="2"/>
              <a:buNone/>
              <a:tabLst/>
              <a:defRPr/>
            </a:pPr>
            <a:r>
              <a:rPr lang="ru-RU" sz="1400" dirty="0" smtClean="0"/>
              <a:t>.</a:t>
            </a:r>
            <a:endParaRPr kumimoji="0" lang="ru-RU" sz="1400" b="0" i="0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Текст 5"/>
          <p:cNvSpPr txBox="1">
            <a:spLocks/>
          </p:cNvSpPr>
          <p:nvPr/>
        </p:nvSpPr>
        <p:spPr>
          <a:xfrm>
            <a:off x="323528" y="5445224"/>
            <a:ext cx="3816424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  <a:buClr>
                <a:schemeClr val="tx2"/>
              </a:buClr>
              <a:buSzPct val="70000"/>
              <a:defRPr/>
            </a:pPr>
            <a:endParaRPr lang="ru-RU" sz="1400" dirty="0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2590002"/>
          </a:xfr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i="1" u="sng" dirty="0" smtClean="0"/>
              <a:t>Снегурочка</a:t>
            </a:r>
            <a:r>
              <a:rPr lang="ru-RU" sz="1800" b="1" dirty="0" smtClean="0"/>
              <a:t>: Посмотрите детки наша елочка загрустила, хочет наша елочка, чтобы весело было и громко в детском саду. Давайте с Вами в новогодние погремушки поиграем.</a:t>
            </a:r>
            <a:r>
              <a:rPr lang="ru-RU" sz="1800" dirty="0" smtClean="0"/>
              <a:t>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 </a:t>
            </a:r>
            <a:r>
              <a:rPr lang="ru-RU" sz="1800" dirty="0" smtClean="0"/>
              <a:t>Снегурочка, дети и родители берут погремушки. </a:t>
            </a:r>
            <a:r>
              <a:rPr lang="ru-RU" sz="1800" b="1" dirty="0" smtClean="0"/>
              <a:t>Включить « Подарили нашим детям». </a:t>
            </a: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dirty="0" smtClean="0"/>
              <a:t>Дети </a:t>
            </a:r>
            <a:r>
              <a:rPr lang="ru-RU" sz="1800" dirty="0" smtClean="0"/>
              <a:t>повторяют  ритм, дают ответные двигательные и звуковые реакции.</a:t>
            </a:r>
            <a:br>
              <a:rPr lang="ru-RU" sz="1800" dirty="0" smtClean="0"/>
            </a:br>
            <a:r>
              <a:rPr lang="ru-RU" sz="1800" i="1" dirty="0" smtClean="0"/>
              <a:t>Речевое: </a:t>
            </a:r>
            <a:r>
              <a:rPr lang="ru-RU" sz="1800" dirty="0" smtClean="0"/>
              <a:t>Погремушка, погремушка, </a:t>
            </a:r>
            <a:br>
              <a:rPr lang="ru-RU" sz="1800" dirty="0" smtClean="0"/>
            </a:br>
            <a:r>
              <a:rPr lang="ru-RU" sz="1800" dirty="0" smtClean="0"/>
              <a:t>Развеселая игрушка. </a:t>
            </a:r>
            <a:br>
              <a:rPr lang="ru-RU" sz="1800" dirty="0" smtClean="0"/>
            </a:br>
            <a:r>
              <a:rPr lang="ru-RU" sz="1800" dirty="0" smtClean="0"/>
              <a:t>Погремушка зазвенит </a:t>
            </a:r>
            <a:br>
              <a:rPr lang="ru-RU" sz="1800" dirty="0" smtClean="0"/>
            </a:br>
            <a:r>
              <a:rPr lang="ru-RU" sz="1800" dirty="0" smtClean="0"/>
              <a:t>И ребят развеселит</a:t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4099" name="Picture 3" descr="F:\гкп\12-13\новый год\DSC0619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068960"/>
            <a:ext cx="4183523" cy="2952328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</p:pic>
      <p:pic>
        <p:nvPicPr>
          <p:cNvPr id="11" name="Рисунок 10" descr="http://lenagold.narod.ru/fon/clipart/s/sneg/sneg27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1988840"/>
            <a:ext cx="2448272" cy="2088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http://lenagold.narod.ru/fon/clipart/s/sneg/sneg27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88" y="1571612"/>
            <a:ext cx="2039428" cy="1577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http://lenagold.narod.ru/fon/clipart/s/sneg/sneg27.pn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284984"/>
            <a:ext cx="2483768" cy="2088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http://lenagold.narod.ru/fon/clipart/s/sneg/sneg27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4769767"/>
            <a:ext cx="2448272" cy="2088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4Подарили+нашим+деткам+новые+игрушки.mp3">
            <a:hlinkClick r:id="" action="ppaction://media"/>
          </p:cNvPr>
          <p:cNvPicPr>
            <a:picLocks noGrp="1" noRot="1" noChangeAspect="1"/>
          </p:cNvPicPr>
          <p:nvPr>
            <p:ph sz="half" idx="1"/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2143108" y="128586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989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1800" b="1" i="1" u="sng" dirty="0" smtClean="0">
                <a:solidFill>
                  <a:schemeClr val="tx1">
                    <a:lumMod val="95000"/>
                  </a:schemeClr>
                </a:solidFill>
              </a:rPr>
              <a:t>Снегурочка</a:t>
            </a:r>
            <a:r>
              <a:rPr lang="ru-RU" sz="1800" i="1" dirty="0" smtClean="0">
                <a:solidFill>
                  <a:schemeClr val="tx1">
                    <a:lumMod val="95000"/>
                  </a:schemeClr>
                </a:solidFill>
              </a:rPr>
              <a:t>: </a:t>
            </a:r>
            <a:r>
              <a:rPr lang="ru-RU" sz="1800" dirty="0" smtClean="0"/>
              <a:t>Елочка наша снова повеселела, приглашает нас в хоровод. </a:t>
            </a:r>
            <a:br>
              <a:rPr lang="ru-RU" sz="1800" dirty="0" smtClean="0"/>
            </a:br>
            <a:r>
              <a:rPr lang="ru-RU" sz="1800" b="1" dirty="0" smtClean="0"/>
              <a:t>Включить «Маленькой елочке холодно зимой» .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1026" name="Picture 2" descr="F:\гкп\12-13\новый год\DSC062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1844824"/>
            <a:ext cx="5904656" cy="4752528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</p:pic>
      <p:pic>
        <p:nvPicPr>
          <p:cNvPr id="6" name="Рисунок 5" descr="http://lenagold.narod.ru/fon/clipart/s/sneg/sneg27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924944"/>
            <a:ext cx="2699792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lenagold.narod.ru/fon/clipart/s/sneg/sneg27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20272" y="692696"/>
            <a:ext cx="1872208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lenagold.narod.ru/fon/clipart/s/sneg/sneg27.pn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7584" y="1196752"/>
            <a:ext cx="1728192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lenagold.narod.ru/fon/clipart/s/sneg/sneg27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63688" y="5345832"/>
            <a:ext cx="1872208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5malenkoy_elochke_holodno_zimoy.mp3">
            <a:hlinkClick r:id="" action="ppaction://media"/>
          </p:cNvPr>
          <p:cNvPicPr>
            <a:picLocks noGrp="1" noRot="1" noChangeAspect="1"/>
          </p:cNvPicPr>
          <p:nvPr>
            <p:ph sz="half" idx="1"/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6072198" y="100010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055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267494"/>
            <a:ext cx="8291264" cy="6329858"/>
          </a:xfr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ru-RU" sz="2000" b="1" i="1" u="sng" dirty="0" smtClean="0"/>
              <a:t>Снегурочка</a:t>
            </a:r>
            <a:r>
              <a:rPr lang="ru-RU" sz="1800" dirty="0" smtClean="0"/>
              <a:t>: А кто хочет Снегурочке стишок рассказать? </a:t>
            </a:r>
            <a:br>
              <a:rPr lang="ru-RU" sz="1800" dirty="0" smtClean="0"/>
            </a:br>
            <a:r>
              <a:rPr lang="ru-RU" sz="1800" dirty="0" smtClean="0"/>
              <a:t>Дети рассказывают стихи у елочки.</a:t>
            </a:r>
            <a:br>
              <a:rPr lang="ru-RU" sz="1800" dirty="0" smtClean="0"/>
            </a:br>
            <a:r>
              <a:rPr lang="ru-RU" sz="1800" b="1" i="1" u="sng" dirty="0" smtClean="0"/>
              <a:t>Снегурочка</a:t>
            </a:r>
            <a:r>
              <a:rPr lang="ru-RU" sz="1800" dirty="0" smtClean="0"/>
              <a:t>: Я принесла Вам новогодние подарки, но подарю их только после того как Вы вместе с мамами отгадаете мои новогодние загадки.</a:t>
            </a:r>
            <a:br>
              <a:rPr lang="ru-RU" sz="1800" dirty="0" smtClean="0"/>
            </a:br>
            <a:r>
              <a:rPr lang="ru-RU" sz="1800" dirty="0" smtClean="0"/>
              <a:t> Итак начинаю:</a:t>
            </a:r>
            <a:br>
              <a:rPr lang="ru-RU" sz="1800" dirty="0" smtClean="0"/>
            </a:br>
            <a:r>
              <a:rPr lang="ru-RU" sz="1800" dirty="0" smtClean="0"/>
              <a:t> </a:t>
            </a:r>
            <a:br>
              <a:rPr lang="ru-RU" sz="1800" dirty="0" smtClean="0"/>
            </a:br>
            <a:r>
              <a:rPr lang="ru-RU" sz="1800" dirty="0" smtClean="0"/>
              <a:t> Если лес укрыт снегами,</a:t>
            </a:r>
            <a:br>
              <a:rPr lang="ru-RU" sz="1800" dirty="0" smtClean="0"/>
            </a:br>
            <a:r>
              <a:rPr lang="ru-RU" sz="1800" dirty="0" smtClean="0"/>
              <a:t>Если пахнет пирогами,</a:t>
            </a:r>
            <a:br>
              <a:rPr lang="ru-RU" sz="1800" dirty="0" smtClean="0"/>
            </a:br>
            <a:r>
              <a:rPr lang="ru-RU" sz="1800" dirty="0" smtClean="0"/>
              <a:t>Если елка в дом идет,</a:t>
            </a:r>
            <a:br>
              <a:rPr lang="ru-RU" sz="1800" dirty="0" smtClean="0"/>
            </a:br>
            <a:r>
              <a:rPr lang="ru-RU" sz="1800" dirty="0" smtClean="0"/>
              <a:t>Что за праздник? ...</a:t>
            </a:r>
            <a:br>
              <a:rPr lang="ru-RU" sz="1800" dirty="0" smtClean="0"/>
            </a:br>
            <a:r>
              <a:rPr lang="ru-RU" sz="1800" u="sng" dirty="0" smtClean="0"/>
              <a:t>(Новый Год)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Елка в праздник </a:t>
            </a:r>
            <a:r>
              <a:rPr lang="ru-RU" sz="1800" u="sng" dirty="0" smtClean="0"/>
              <a:t>Новый Год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Взрослых и детей зовет.</a:t>
            </a:r>
            <a:br>
              <a:rPr lang="ru-RU" sz="1800" dirty="0" smtClean="0"/>
            </a:br>
            <a:r>
              <a:rPr lang="ru-RU" sz="1800" dirty="0" smtClean="0"/>
              <a:t>Приглашает весь народ</a:t>
            </a:r>
            <a:br>
              <a:rPr lang="ru-RU" sz="1800" dirty="0" smtClean="0"/>
            </a:br>
            <a:r>
              <a:rPr lang="ru-RU" sz="1800" dirty="0" smtClean="0"/>
              <a:t>В новогодний … (</a:t>
            </a:r>
            <a:r>
              <a:rPr lang="ru-RU" sz="1800" b="1" i="1" u="sng" dirty="0" smtClean="0"/>
              <a:t>хоровод</a:t>
            </a:r>
            <a:r>
              <a:rPr lang="ru-RU" sz="1800" dirty="0" smtClean="0"/>
              <a:t>).</a:t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Запорошила дорожки,</a:t>
            </a:r>
            <a:br>
              <a:rPr lang="ru-RU" sz="1800" dirty="0" smtClean="0"/>
            </a:br>
            <a:r>
              <a:rPr lang="ru-RU" sz="1800" dirty="0" smtClean="0"/>
              <a:t>Разукрасила окошки.</a:t>
            </a:r>
            <a:br>
              <a:rPr lang="ru-RU" sz="1800" dirty="0" smtClean="0"/>
            </a:br>
            <a:r>
              <a:rPr lang="ru-RU" sz="1800" dirty="0" smtClean="0"/>
              <a:t>Радость детям подарила</a:t>
            </a:r>
            <a:br>
              <a:rPr lang="ru-RU" sz="1800" dirty="0" smtClean="0"/>
            </a:br>
            <a:r>
              <a:rPr lang="ru-RU" sz="1800" dirty="0" smtClean="0"/>
              <a:t>И на санках прокатила.</a:t>
            </a:r>
            <a:br>
              <a:rPr lang="ru-RU" sz="1800" dirty="0" smtClean="0"/>
            </a:br>
            <a:r>
              <a:rPr lang="ru-RU" sz="1800" u="sng" dirty="0" smtClean="0"/>
              <a:t>(</a:t>
            </a:r>
            <a:r>
              <a:rPr lang="ru-RU" sz="1800" b="1" i="1" u="sng" dirty="0" smtClean="0"/>
              <a:t>зима</a:t>
            </a:r>
            <a:r>
              <a:rPr lang="ru-RU" sz="1800" u="sng" dirty="0" smtClean="0"/>
              <a:t>)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2050" name="Picture 2" descr="F:\гкп\12-13\новый год\DSC062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1988840"/>
            <a:ext cx="4896544" cy="4104456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</p:pic>
      <p:pic>
        <p:nvPicPr>
          <p:cNvPr id="4" name="Рисунок 3" descr="http://lenagold.narod.ru/fon/clipart/s/sneg/sneg27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0"/>
            <a:ext cx="1475656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lenagold.narod.ru/fon/clipart/s/sneg/sneg27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5633864"/>
            <a:ext cx="1475656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lenagold.narod.ru/fon/clipart/s/sneg/sneg27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1556792"/>
            <a:ext cx="1475656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lenagold.narod.ru/fon/clipart/s/sneg/sneg27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5633864"/>
            <a:ext cx="1475656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lenagold.narod.ru/fon/clipart/s/sneg/sneg27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2420888"/>
            <a:ext cx="1475656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64087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Он пушистый, серебристый,</a:t>
            </a:r>
            <a:br>
              <a:rPr lang="ru-RU" sz="1800" dirty="0" smtClean="0"/>
            </a:br>
            <a:r>
              <a:rPr lang="ru-RU" sz="1800" dirty="0" smtClean="0"/>
              <a:t>Но рукой его не тронь:</a:t>
            </a:r>
            <a:br>
              <a:rPr lang="ru-RU" sz="1800" dirty="0" smtClean="0"/>
            </a:br>
            <a:r>
              <a:rPr lang="ru-RU" sz="1800" dirty="0" smtClean="0"/>
              <a:t>Станет капелькою чистой,</a:t>
            </a:r>
            <a:br>
              <a:rPr lang="ru-RU" sz="1800" dirty="0" smtClean="0"/>
            </a:br>
            <a:r>
              <a:rPr lang="ru-RU" sz="1800" dirty="0" smtClean="0"/>
              <a:t>Как поймаешь на ладонь.</a:t>
            </a:r>
            <a:br>
              <a:rPr lang="ru-RU" sz="1800" dirty="0" smtClean="0"/>
            </a:br>
            <a:r>
              <a:rPr lang="ru-RU" sz="1800" dirty="0" smtClean="0"/>
              <a:t>(</a:t>
            </a:r>
            <a:r>
              <a:rPr lang="ru-RU" sz="1800" b="1" i="1" u="sng" dirty="0" smtClean="0"/>
              <a:t>снег</a:t>
            </a:r>
            <a:r>
              <a:rPr lang="ru-RU" sz="1800" dirty="0" smtClean="0"/>
              <a:t>)</a:t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Ёжик на неё похож,</a:t>
            </a:r>
            <a:br>
              <a:rPr lang="ru-RU" sz="1800" dirty="0" smtClean="0"/>
            </a:br>
            <a:r>
              <a:rPr lang="ru-RU" sz="1800" dirty="0" smtClean="0"/>
              <a:t>Листьев вовсе не найдёшь.</a:t>
            </a:r>
            <a:br>
              <a:rPr lang="ru-RU" sz="1800" dirty="0" smtClean="0"/>
            </a:br>
            <a:r>
              <a:rPr lang="ru-RU" sz="1800" dirty="0" smtClean="0"/>
              <a:t>Как красавица, стройна,</a:t>
            </a:r>
            <a:br>
              <a:rPr lang="ru-RU" sz="1800" dirty="0" smtClean="0"/>
            </a:br>
            <a:r>
              <a:rPr lang="ru-RU" sz="1800" dirty="0" smtClean="0"/>
              <a:t>А на Новый год - важна.</a:t>
            </a:r>
            <a:br>
              <a:rPr lang="ru-RU" sz="1800" dirty="0" smtClean="0"/>
            </a:br>
            <a:r>
              <a:rPr lang="ru-RU" sz="1800" dirty="0" smtClean="0"/>
              <a:t>(</a:t>
            </a:r>
            <a:r>
              <a:rPr lang="ru-RU" sz="1800" b="1" i="1" u="sng" dirty="0" smtClean="0"/>
              <a:t>Елка</a:t>
            </a:r>
            <a:r>
              <a:rPr lang="ru-RU" sz="1800" dirty="0" smtClean="0"/>
              <a:t>)</a:t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Едва повеяло зимой -</a:t>
            </a:r>
            <a:br>
              <a:rPr lang="ru-RU" sz="1800" dirty="0" smtClean="0"/>
            </a:br>
            <a:r>
              <a:rPr lang="ru-RU" sz="1800" dirty="0" smtClean="0"/>
              <a:t>Они всегда со мной.</a:t>
            </a:r>
            <a:br>
              <a:rPr lang="ru-RU" sz="1800" dirty="0" smtClean="0"/>
            </a:br>
            <a:r>
              <a:rPr lang="ru-RU" sz="1800" dirty="0" smtClean="0"/>
              <a:t>Согреют две сестрички,</a:t>
            </a:r>
            <a:br>
              <a:rPr lang="ru-RU" sz="1800" dirty="0" smtClean="0"/>
            </a:br>
            <a:r>
              <a:rPr lang="ru-RU" sz="1800" dirty="0" smtClean="0"/>
              <a:t>Зовут их ...(</a:t>
            </a:r>
            <a:r>
              <a:rPr lang="ru-RU" sz="1800" b="1" i="1" u="sng" dirty="0" smtClean="0"/>
              <a:t>Рукавички</a:t>
            </a:r>
            <a:r>
              <a:rPr lang="ru-RU" sz="1800" dirty="0" smtClean="0"/>
              <a:t>)</a:t>
            </a:r>
            <a:br>
              <a:rPr lang="ru-RU" sz="1800" dirty="0" smtClean="0"/>
            </a:br>
            <a:r>
              <a:rPr lang="ru-RU" sz="1800" dirty="0" smtClean="0"/>
              <a:t> </a:t>
            </a:r>
            <a:br>
              <a:rPr lang="ru-RU" sz="1800" dirty="0" smtClean="0"/>
            </a:br>
            <a:r>
              <a:rPr lang="ru-RU" sz="1800" u="sng" dirty="0" smtClean="0"/>
              <a:t>Новогодние</a:t>
            </a:r>
            <a:r>
              <a:rPr lang="ru-RU" sz="1800" dirty="0" smtClean="0"/>
              <a:t> шары -</a:t>
            </a:r>
            <a:br>
              <a:rPr lang="ru-RU" sz="1800" dirty="0" smtClean="0"/>
            </a:br>
            <a:r>
              <a:rPr lang="ru-RU" sz="1800" dirty="0" smtClean="0"/>
              <a:t>Лучший дар для детворы.</a:t>
            </a:r>
            <a:br>
              <a:rPr lang="ru-RU" sz="1800" dirty="0" smtClean="0"/>
            </a:br>
            <a:r>
              <a:rPr lang="ru-RU" sz="1800" dirty="0" smtClean="0"/>
              <a:t>Хрупок, </a:t>
            </a:r>
            <a:r>
              <a:rPr lang="ru-RU" sz="1800" dirty="0" err="1" smtClean="0"/>
              <a:t>сказочен</a:t>
            </a:r>
            <a:r>
              <a:rPr lang="ru-RU" sz="1800" dirty="0" smtClean="0"/>
              <a:t> и ярок</a:t>
            </a:r>
            <a:br>
              <a:rPr lang="ru-RU" sz="1800" dirty="0" smtClean="0"/>
            </a:br>
            <a:r>
              <a:rPr lang="ru-RU" sz="1800" dirty="0" smtClean="0"/>
              <a:t>Этот праздничный … (</a:t>
            </a:r>
            <a:r>
              <a:rPr lang="ru-RU" sz="1800" u="sng" dirty="0" smtClean="0"/>
              <a:t>подарок</a:t>
            </a:r>
            <a:r>
              <a:rPr lang="ru-RU" sz="1800" dirty="0" smtClean="0"/>
              <a:t>).  </a:t>
            </a:r>
            <a:br>
              <a:rPr lang="ru-RU" sz="1800" dirty="0" smtClean="0"/>
            </a:br>
            <a:r>
              <a:rPr lang="ru-RU" sz="1800" dirty="0" smtClean="0"/>
              <a:t>Снегурочка дарит подарки. </a:t>
            </a:r>
            <a:r>
              <a:rPr lang="ru-RU" sz="1800" b="1" dirty="0" smtClean="0"/>
              <a:t>Включить песню .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5" name="Рисунок 4" descr="http://lenagold.narod.ru/fon/clipart/d/der/derev201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1337310"/>
            <a:ext cx="3347864" cy="5520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lenagold.narod.ru/fon/clipart/s/sneg/sneg27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573016"/>
            <a:ext cx="2448272" cy="2088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lenagold.narod.ru/fon/clipart/s/sneg/sneg27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60648"/>
            <a:ext cx="2448272" cy="2088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lenagold.narod.ru/fon/clipart/s/sneg/sneg27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633864"/>
            <a:ext cx="1475656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lenagold.narod.ru/fon/clipart/s/sneg/sneg27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1680" y="2348880"/>
            <a:ext cx="1475656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lenagold.narod.ru/fon/clipart/s/sneg/sneg27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68344" y="0"/>
            <a:ext cx="1475656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6abba_-_happy_new_year_424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483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1226</TotalTime>
  <Words>179</Words>
  <Application>Microsoft Office PowerPoint</Application>
  <PresentationFormat>Экран (4:3)</PresentationFormat>
  <Paragraphs>53</Paragraphs>
  <Slides>10</Slides>
  <Notes>1</Notes>
  <HiddenSlides>0</HiddenSlides>
  <MMClips>7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Яркая</vt:lpstr>
      <vt:lpstr>   </vt:lpstr>
      <vt:lpstr>ЦЕНТР ИГРОВОЙ ПОДДЕРЖКИ РЕБЕНКА НОВОГОДНИЙ ДОСУГ  </vt:lpstr>
      <vt:lpstr>Звучит приятная новогодняя музыка без слов. Снегурочка:  Здравствуйте, малыши. Я – Снегурочка, меня прислал к вам Дедушка Мороз. А расскажите мне пожалуйста как Вас зовут, какие вы дружные детки. Все вместе проговаривают стихи, делая пружинку пальчиками, хлопая в ладоши, загибая пальчики на каждое имя, в конце – «замок». Дружат в нашей группе  Девочки и мальчики.  Мы с тобой подружим  Маленькие пальчики:  Этот пальчик - Женечка. . .  Вот как нас много, вот какие мы друж­ные! Снегурочка:  Теперь я знаю как вас зовут.  </vt:lpstr>
      <vt:lpstr>Слайд 4</vt:lpstr>
      <vt:lpstr>Слайд 5</vt:lpstr>
      <vt:lpstr> Снегурочка: Посмотрите детки наша елочка загрустила, хочет наша елочка, чтобы весело было и громко в детском саду. Давайте с Вами в новогодние погремушки поиграем.   Снегурочка, дети и родители берут погремушки. Включить « Подарили нашим детям».  Дети повторяют  ритм, дают ответные двигательные и звуковые реакции. Речевое: Погремушка, погремушка,  Развеселая игрушка.  Погремушка зазвенит  И ребят развеселит </vt:lpstr>
      <vt:lpstr>Снегурочка: Елочка наша снова повеселела, приглашает нас в хоровод.  Включить «Маленькой елочке холодно зимой» . </vt:lpstr>
      <vt:lpstr>Снегурочка: А кто хочет Снегурочке стишок рассказать?  Дети рассказывают стихи у елочки. Снегурочка: Я принесла Вам новогодние подарки, но подарю их только после того как Вы вместе с мамами отгадаете мои новогодние загадки.  Итак начинаю:    Если лес укрыт снегами, Если пахнет пирогами, Если елка в дом идет, Что за праздник? ... (Новый Год)  Елка в праздник Новый Год Взрослых и детей зовет. Приглашает весь народ В новогодний … (хоровод).  Запорошила дорожки, Разукрасила окошки. Радость детям подарила И на санках прокатила. (зима)  </vt:lpstr>
      <vt:lpstr> Он пушистый, серебристый, Но рукой его не тронь: Станет капелькою чистой, Как поймаешь на ладонь. (снег)  Ёжик на неё похож, Листьев вовсе не найдёшь. Как красавица, стройна, А на Новый год - важна. (Елка)  Едва повеяло зимой - Они всегда со мной. Согреют две сестрички, Зовут их ...(Рукавички)   Новогодние шары - Лучший дар для детворы. Хрупок, сказочен и ярок Этот праздничный … (подарок).   Снегурочка дарит подарки. Включить песню . </vt:lpstr>
      <vt:lpstr>Слайд 10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Рекомендации по заполнению годового отчета  Центра Игровой Поддержки Ребенка</dc:title>
  <dc:creator>светлана</dc:creator>
  <cp:lastModifiedBy>School computer</cp:lastModifiedBy>
  <cp:revision>157</cp:revision>
  <dcterms:created xsi:type="dcterms:W3CDTF">2011-06-10T11:32:55Z</dcterms:created>
  <dcterms:modified xsi:type="dcterms:W3CDTF">2013-02-08T08:33:04Z</dcterms:modified>
</cp:coreProperties>
</file>