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7"/>
  </p:notesMasterIdLst>
  <p:sldIdLst>
    <p:sldId id="256" r:id="rId2"/>
    <p:sldId id="303" r:id="rId3"/>
    <p:sldId id="304" r:id="rId4"/>
    <p:sldId id="305" r:id="rId5"/>
    <p:sldId id="310" r:id="rId6"/>
    <p:sldId id="285" r:id="rId7"/>
    <p:sldId id="311" r:id="rId8"/>
    <p:sldId id="298" r:id="rId9"/>
    <p:sldId id="363" r:id="rId10"/>
    <p:sldId id="308" r:id="rId11"/>
    <p:sldId id="309" r:id="rId12"/>
    <p:sldId id="264" r:id="rId13"/>
    <p:sldId id="349" r:id="rId14"/>
    <p:sldId id="350" r:id="rId15"/>
    <p:sldId id="351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52" r:id="rId24"/>
    <p:sldId id="353" r:id="rId25"/>
    <p:sldId id="294" r:id="rId26"/>
    <p:sldId id="274" r:id="rId27"/>
    <p:sldId id="365" r:id="rId28"/>
    <p:sldId id="367" r:id="rId29"/>
    <p:sldId id="314" r:id="rId30"/>
    <p:sldId id="320" r:id="rId31"/>
    <p:sldId id="321" r:id="rId32"/>
    <p:sldId id="327" r:id="rId33"/>
    <p:sldId id="348" r:id="rId34"/>
    <p:sldId id="369" r:id="rId35"/>
    <p:sldId id="370" r:id="rId36"/>
    <p:sldId id="372" r:id="rId37"/>
    <p:sldId id="373" r:id="rId38"/>
    <p:sldId id="374" r:id="rId39"/>
    <p:sldId id="376" r:id="rId40"/>
    <p:sldId id="377" r:id="rId41"/>
    <p:sldId id="379" r:id="rId42"/>
    <p:sldId id="380" r:id="rId43"/>
    <p:sldId id="381" r:id="rId44"/>
    <p:sldId id="382" r:id="rId45"/>
    <p:sldId id="383" r:id="rId46"/>
  </p:sldIdLst>
  <p:sldSz cx="9144000" cy="6858000" type="screen4x3"/>
  <p:notesSz cx="6761163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 autoAdjust="0"/>
    <p:restoredTop sz="94689" autoAdjust="0"/>
  </p:normalViewPr>
  <p:slideViewPr>
    <p:cSldViewPr>
      <p:cViewPr varScale="1">
        <p:scale>
          <a:sx n="65" d="100"/>
          <a:sy n="65" d="100"/>
        </p:scale>
        <p:origin x="-11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3128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79B71-05CF-4FDC-BA46-FDBF62410DE5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17415"/>
            <a:ext cx="540893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29837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33106"/>
            <a:ext cx="2929837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6EE40-28A1-49E3-9C4B-84756C5F4A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EE40-28A1-49E3-9C4B-84756C5F4AF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E459E2E-CC48-4429-805D-3FE1559184E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F292024-0C01-474D-883E-231083C40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Click="0" advTm="5000">
    <p:newsflash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714356"/>
            <a:ext cx="7612091" cy="4891107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Защита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 и   достоинства ребёнка в детском саду.</a:t>
            </a:r>
            <a:b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778500" y="5500688"/>
            <a:ext cx="3365500" cy="5445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ГБОУ </a:t>
            </a:r>
            <a:r>
              <a:rPr lang="ru-RU" dirty="0" err="1" smtClean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/с № 1313 г. Москва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Подготовила воспитатель</a:t>
            </a:r>
          </a:p>
          <a:p>
            <a:pPr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Живаева</a:t>
            </a:r>
            <a:r>
              <a:rPr lang="ru-RU" dirty="0" smtClean="0">
                <a:solidFill>
                  <a:schemeClr val="tx1"/>
                </a:solidFill>
              </a:rPr>
              <a:t> Руслана Андреевн</a:t>
            </a:r>
            <a:r>
              <a:rPr lang="ru-RU" dirty="0" smtClean="0"/>
              <a:t>а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28604"/>
            <a:ext cx="2500330" cy="35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4149080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Защита прав и достоинства маленького ребенка: координация усилий семьи и детского сада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Т.Н.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Доронова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Жичкина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Л.Г.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Голубева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2-е изд. — М.: Просвещение, 2006. — 143 с.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(Использованы материалы сайта «Детская психология для родителей»)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10" y="620713"/>
            <a:ext cx="7858180" cy="52562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данного пособия — познакомить работников дошкольных образовательных учреждений с основными положениями Конвенции о правах ребенка и содействовать их реализации. </a:t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пособии впервые рассмотрены права и обязанности родителей по отношению к ребенку с учетом требований федерального и регионального законодательства. Дана оценка соблюдению прав детей на охрану здоровья, образование, защиту и помощь в системе дошкольного образования. </a:t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Показано, как в условиях детского сада проводить профилактическую, диагностическую и коррекционную работу по защите ребенка-дошкольника от запугивания, небрежного обращения, насилия и жестоких наказаний в семье. Приводятся тексты законов, затрагивающих права ребенка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285728"/>
            <a:ext cx="8215370" cy="235745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пособие.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Мои права. Дошкольникам о правах о обязанностях.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Информационно-деловое оснащение ДОУ.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Издательство "Детство-Пресс"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428868"/>
            <a:ext cx="307181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рава ребенка_0003_новый размер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345" b="345"/>
          <a:stretch>
            <a:fillRect/>
          </a:stretch>
        </p:blipFill>
        <p:spPr>
          <a:xfrm>
            <a:off x="2143108" y="1500174"/>
            <a:ext cx="5486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детский сад № 58\Права ребенка\Права ребенка_0004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детский сад № 58\Права ребенка\Права ребенка_0005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Рабочий стол\детский сад № 58\Права ребенка\Права ребенка_0008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истратор\Рабочий стол\детский сад № 58\Права ребенка\Права ребенка_0009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детский сад № 58\Права ребенка\Права ребенка_0010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Администратор\Рабочий стол\детский сад № 58\Права ребенка\Права ребенка_0011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500174"/>
            <a:ext cx="70723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 – познакомить дошкольников и их родителей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документами о правах ребенка, в доступной форме разъяснить значение каждого права.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Ознакомление детей в соответствующей возрасту форме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основными документами по защите прав ребенка.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чувства собственного достоинства,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осознания своих прав и свобод, ответственности.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уважения к достоинству и  личным правам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другого человека, формирование основ толерантности.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дминистратор\Рабочий стол\детский сад № 58\Права ребенка\Права ребенка_0012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755650"/>
            <a:ext cx="3887787" cy="5346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истратор\Рабочий стол\детский сад № 58\Права ребенка\Права ребенка_0013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755650"/>
            <a:ext cx="3887787" cy="5346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Администратор\Рабочий стол\детский сад № 58\Права ребенка\Права ребенка_0014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755650"/>
            <a:ext cx="3887787" cy="5346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детский сад № 58\Права ребенка\Права ребенка_0006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Рабочий стол\детский сад № 58\Права ребенка\Права ребенка_0007_новый раз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1484313"/>
            <a:ext cx="5346700" cy="3887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57364"/>
            <a:ext cx="316835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3132979" cy="417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3239790" cy="451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человека начинается с раннего детства, и дети усваивают ценности того общества, в котором живут. Именно в детстве закладываются основы не только знаний, но и норм поведения, убеждений, привычек, потребностей личности. Немалую роль в этом призвано сыграть правовое образование всех участников педагогического процесса. В правовых нормах четко формулируются правила (разрешение, требование, запрет), условия их применения, указываются на правомерный способ действия. Вследствие этого человек, усвоивший правовые нормы, действует более четко, уверенно, результативно. Ребенок, приученный в дошкольные годы искать и находить взаимоприемлемые решения в согласии с другими, в своей взрослой жизни не будет прибегать к ущемлению прав и свобод других людей. Поэтому ДОУ строит свою работу таким образом, чтобы идеи и принципы Конвенции усваивались не только в их правовом содержании, но и становились нравственной основой общения с другими людьми, регулятором жизнедеятельности.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0438" y="714356"/>
            <a:ext cx="6826272" cy="6429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правах ребёнка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928662" y="1428735"/>
            <a:ext cx="3003576" cy="4429157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Мама работала, </a:t>
            </a:r>
          </a:p>
          <a:p>
            <a:r>
              <a:rPr lang="ru-RU" dirty="0"/>
              <a:t>Папа трудился, </a:t>
            </a:r>
          </a:p>
          <a:p>
            <a:r>
              <a:rPr lang="ru-RU" dirty="0"/>
              <a:t>А я в детском садике все находился. </a:t>
            </a:r>
          </a:p>
          <a:p>
            <a:r>
              <a:rPr lang="ru-RU" dirty="0"/>
              <a:t>Все кто устал от работы нелегкой </a:t>
            </a:r>
          </a:p>
          <a:p>
            <a:r>
              <a:rPr lang="ru-RU" dirty="0"/>
              <a:t>Имеют полное право на …(</a:t>
            </a:r>
            <a:r>
              <a:rPr lang="ru-RU" dirty="0" smtClean="0"/>
              <a:t>отдых</a:t>
            </a:r>
            <a:r>
              <a:rPr lang="ru-RU" dirty="0"/>
              <a:t>)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Чтобы </a:t>
            </a:r>
            <a:r>
              <a:rPr lang="ru-RU" dirty="0"/>
              <a:t>вырасти успешным </a:t>
            </a:r>
          </a:p>
          <a:p>
            <a:r>
              <a:rPr lang="ru-RU" dirty="0"/>
              <a:t>Надо много знать, уметь. </a:t>
            </a:r>
          </a:p>
          <a:p>
            <a:r>
              <a:rPr lang="ru-RU" dirty="0"/>
              <a:t>Чтобы вырасти большим </a:t>
            </a:r>
          </a:p>
          <a:p>
            <a:r>
              <a:rPr lang="ru-RU" dirty="0"/>
              <a:t>Недостаточно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питанья</a:t>
            </a:r>
            <a:r>
              <a:rPr lang="ru-RU" dirty="0"/>
              <a:t> </a:t>
            </a:r>
          </a:p>
          <a:p>
            <a:r>
              <a:rPr lang="ru-RU" dirty="0"/>
              <a:t>Мы использовать должны </a:t>
            </a:r>
          </a:p>
          <a:p>
            <a:r>
              <a:rPr lang="ru-RU" dirty="0"/>
              <a:t>Право на … (образование)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дети заболели </a:t>
            </a:r>
          </a:p>
          <a:p>
            <a:r>
              <a:rPr lang="ru-RU" dirty="0"/>
              <a:t>Плохо чувствуют себя </a:t>
            </a:r>
          </a:p>
          <a:p>
            <a:r>
              <a:rPr lang="ru-RU" dirty="0"/>
              <a:t>И у них бронхит, ангина, </a:t>
            </a:r>
          </a:p>
          <a:p>
            <a:r>
              <a:rPr lang="ru-RU" dirty="0"/>
              <a:t>Пневмония, скарлатина, </a:t>
            </a:r>
          </a:p>
          <a:p>
            <a:r>
              <a:rPr lang="ru-RU" dirty="0"/>
              <a:t>Слышен детский крик и плач </a:t>
            </a:r>
          </a:p>
          <a:p>
            <a:r>
              <a:rPr lang="ru-RU" dirty="0"/>
              <a:t>Вам поможет только… (врач)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213350" y="1428736"/>
            <a:ext cx="2644798" cy="4000528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Всех по-разному зовут: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Кот - Мурлыка,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Пес - Барбос,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Даже нашу козочку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Зовут красиво – Розочка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Настя, Вика и Данила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 имеют своё …(имя) 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 Сказка учит нас, друзья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Жить без домика нельзя.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Лисе, зайке, поросенку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Даже глупому мышонку.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Ох, как нужно нам оно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Это право на …(жильё)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000100" y="1500174"/>
            <a:ext cx="6572250" cy="857256"/>
          </a:xfrm>
        </p:spPr>
        <p:txBody>
          <a:bodyPr>
            <a:noAutofit/>
          </a:bodyPr>
          <a:lstStyle/>
          <a:p>
            <a:pPr lvl="2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имеют право на бесплатное образование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500042"/>
            <a:ext cx="8183562" cy="1052512"/>
          </a:xfrm>
        </p:spPr>
        <p:txBody>
          <a:bodyPr>
            <a:noAutofit/>
          </a:bodyPr>
          <a:lstStyle/>
          <a:p>
            <a:pPr algn="ctr"/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Фотогалерея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CIMG225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786058"/>
            <a:ext cx="4429125" cy="332263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500174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  – дети, педагоги, родители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 – социально-педагогический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Формы реализации: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Занятия по познавательной деятельности.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Беседы с детьми и родителями.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Игровая деятельность.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Продуктивная деятельность.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Театрализованная деятельность.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совместных с родителями развлечений.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Организация экскурсий, целевых прогулок.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Чтение специально подобранной литературы.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CIMG226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214810" y="2714620"/>
            <a:ext cx="4041775" cy="3030537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71472" y="428604"/>
            <a:ext cx="8183562" cy="1052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право на отдых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CIMG226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14348" y="2000240"/>
            <a:ext cx="3251200" cy="4335462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000100" y="571480"/>
            <a:ext cx="7754934" cy="10525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право говорить на своём родном языке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IMG224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071678"/>
            <a:ext cx="5419725" cy="406558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IMG224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85786" y="2285992"/>
            <a:ext cx="3714750" cy="2786062"/>
          </a:xfrm>
        </p:spPr>
      </p:pic>
      <p:pic>
        <p:nvPicPr>
          <p:cNvPr id="11" name="Содержимое 10" descr="CIMG225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357562"/>
            <a:ext cx="3906837" cy="2928937"/>
          </a:xfr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14348" y="571480"/>
            <a:ext cx="771525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право на достаточное питание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и достаточное количество чистой воды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71472" y="857233"/>
            <a:ext cx="8183562" cy="7143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Ребёнок имеет право на досуг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CIMG226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85992"/>
            <a:ext cx="4038600" cy="3028950"/>
          </a:xfrm>
        </p:spPr>
      </p:pic>
      <p:pic>
        <p:nvPicPr>
          <p:cNvPr id="11" name="Содержимое 10" descr="Изображение 69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71810"/>
            <a:ext cx="4038600" cy="302895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CIMG2200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2000240"/>
            <a:ext cx="4040188" cy="3030538"/>
          </a:xfrm>
        </p:spPr>
      </p:pic>
      <p:pic>
        <p:nvPicPr>
          <p:cNvPr id="11" name="Содержимое 10" descr="CIMG2199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71810"/>
            <a:ext cx="4041775" cy="3030538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642918"/>
            <a:ext cx="8183562" cy="10509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ребёнок имеет право на заботу со стороны взрослых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IMG2189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928802"/>
            <a:ext cx="2957513" cy="3941762"/>
          </a:xfrm>
        </p:spPr>
      </p:pic>
      <p:pic>
        <p:nvPicPr>
          <p:cNvPr id="8" name="Содержимое 7" descr="CIMG218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14810" y="2786058"/>
            <a:ext cx="4041775" cy="3030538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714356"/>
            <a:ext cx="7286676" cy="10509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ребёнок имеет право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медицинскую помощь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IMG2190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3897312" cy="3030538"/>
          </a:xfrm>
        </p:spPr>
      </p:pic>
      <p:pic>
        <p:nvPicPr>
          <p:cNvPr id="10" name="Содержимое 9" descr="CIMG220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00372"/>
            <a:ext cx="4041775" cy="3030538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0438" y="785794"/>
            <a:ext cx="7254900" cy="10509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дети независимо от цвета кожи, языка, религии, пола имеют равные права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571480"/>
            <a:ext cx="8183562" cy="10525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право выражать своё мнение и собираться вместе с целью выражения своих взглядов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IMG225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071678"/>
            <a:ext cx="5270500" cy="3952875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5852" y="274638"/>
            <a:ext cx="6300811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право на воспитание в семейном окружении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5926"/>
            <a:ext cx="5681123" cy="407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571480"/>
            <a:ext cx="8286808" cy="8255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ребёнок имеет право на жизнь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7143800" cy="460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643051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средства: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· Информирование родителей о задачах и содержании 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· Оформление наглядного материала для родителей.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· Обогащение предметно-развивающей среды.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· Включение детских работ в эстетически развивающую среду, окружающую детей.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785795"/>
            <a:ext cx="8183562" cy="7143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рисунка: «Права ребёнка»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P404040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2910" y="1747123"/>
            <a:ext cx="8143932" cy="4682273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642918"/>
            <a:ext cx="8183562" cy="10525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по правам ребёнка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CIMG225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86116" y="2143116"/>
            <a:ext cx="3141662" cy="4187825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571480"/>
            <a:ext cx="8183562" cy="1052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 с детьми о правах ребёнка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IMG225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071678"/>
            <a:ext cx="5722937" cy="42926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571480"/>
            <a:ext cx="8183562" cy="1052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413000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71678"/>
            <a:ext cx="5648325" cy="4240213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51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85992"/>
            <a:ext cx="4040188" cy="3030537"/>
          </a:xfrm>
        </p:spPr>
      </p:pic>
      <p:pic>
        <p:nvPicPr>
          <p:cNvPr id="8" name="Содержимое 7" descr="Изображение 51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214686"/>
            <a:ext cx="4041775" cy="3030537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0438" y="642938"/>
            <a:ext cx="7326338" cy="10509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на родительском собрании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0438" y="2285993"/>
            <a:ext cx="7040586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Спасибо за внимание !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928670"/>
            <a:ext cx="678661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685804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4376528" cy="559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539552" y="1128095"/>
            <a:ext cx="734481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Конвенцию о правах ребенка называют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Великой хартией вольностей для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Она состоит из пятидесяти четырех статей,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детализирующих индивидуальные права каждого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человека в возрасте до восемнадцати лет на полное развитие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своих возможностей в условиях, свободных от голода и нужды,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жестокости, эксплуатации и других форм злоупотреблений.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Конвенция о правах ребенка делает шаг вперед по сравнению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действующими международными документами. Она увязывает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права ребенка с правами и обязанностями родителей и других лиц, несущих ответственность за жизнь детей, их развитие и защиту,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предоставляет ребенку право на участие в принятии решений,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затрагивающих его настоящее и будущее.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774996"/>
            <a:ext cx="78488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ПРАВА РЕБЁНКА: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ДЕМОНСТРАЦИОННЫЙ МАТЕРИАЛ ДЛЯ ВОСПИТАТЕЛЕЙ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rgbClr val="69676D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A6D0DE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497</TotalTime>
  <Words>744</Words>
  <Application>Microsoft Office PowerPoint</Application>
  <PresentationFormat>Экран (4:3)</PresentationFormat>
  <Paragraphs>101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Аспект</vt:lpstr>
      <vt:lpstr>         Защита прав и   достоинства ребёнка в детском саду.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Цель данного пособия — познакомить работников дошкольных образовательных учреждений с основными положениями Конвенции о правах ребенка и содействовать их реализации.    В пособии впервые рассмотрены права и обязанности родителей по отношению к ребенку с учетом требований федерального и регионального законодательства. Дана оценка соблюдению прав детей на охрану здоровья, образование, защиту и помощь в системе дошкольного образования.    Показано, как в условиях детского сада проводить профилактическую, диагностическую и коррекционную работу по защите ребенка-дошкольника от запугивания, небрежного обращения, насилия и жестоких наказаний в семье. Приводятся тексты законов, затрагивающих права ребенка. </vt:lpstr>
      <vt:lpstr>  Наглядное пособие. Мои права. Дошкольникам о правах о обязанностях. Информационно-деловое оснащение ДОУ. Издательство "Детство-Пресс"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Загадки о правах ребёнка</vt:lpstr>
      <vt:lpstr>Фотогалерея</vt:lpstr>
      <vt:lpstr>Дети имеют право на отдых</vt:lpstr>
      <vt:lpstr>Дети имеют право говорить на своём родном языке</vt:lpstr>
      <vt:lpstr>  Дети имеют право на достаточное питание      и достаточное количество чистой воды </vt:lpstr>
      <vt:lpstr>Ребёнок имеет право на досуг</vt:lpstr>
      <vt:lpstr>Каждый ребёнок имеет право на заботу со стороны взрослых.</vt:lpstr>
      <vt:lpstr>Каждый ребёнок имеет право  на медицинскую помощь</vt:lpstr>
      <vt:lpstr>Все дети независимо от цвета кожи, языка, религии, пола имеют равные права</vt:lpstr>
      <vt:lpstr>Дети имеют право выражать своё мнение и собираться вместе с целью выражения своих взглядов</vt:lpstr>
      <vt:lpstr>Дети имеют право на воспитание в семейном окружении</vt:lpstr>
      <vt:lpstr>Каждый ребёнок имеет право на жизнь</vt:lpstr>
      <vt:lpstr>Конкурс рисунка: «Права ребёнка»</vt:lpstr>
      <vt:lpstr>Консультация для родителей по правам ребёнка</vt:lpstr>
      <vt:lpstr>Беседа с детьми о правах ребёнка</vt:lpstr>
      <vt:lpstr>Консультация для родителей</vt:lpstr>
      <vt:lpstr>Консультация для родителей на родительском собрании</vt:lpstr>
      <vt:lpstr>Спасибо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прав и достоинства ребёнка в детском саду.</dc:title>
  <dc:creator>XTreme</dc:creator>
  <cp:lastModifiedBy>Марина</cp:lastModifiedBy>
  <cp:revision>65</cp:revision>
  <dcterms:created xsi:type="dcterms:W3CDTF">2012-04-02T04:46:15Z</dcterms:created>
  <dcterms:modified xsi:type="dcterms:W3CDTF">2013-03-13T07:35:25Z</dcterms:modified>
</cp:coreProperties>
</file>